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60" r:id="rId2"/>
    <p:sldId id="262" r:id="rId3"/>
    <p:sldId id="788" r:id="rId4"/>
    <p:sldId id="812" r:id="rId5"/>
    <p:sldId id="847" r:id="rId6"/>
    <p:sldId id="867" r:id="rId7"/>
    <p:sldId id="879" r:id="rId8"/>
    <p:sldId id="880" r:id="rId9"/>
    <p:sldId id="881" r:id="rId10"/>
    <p:sldId id="882" r:id="rId11"/>
    <p:sldId id="866" r:id="rId12"/>
    <p:sldId id="875" r:id="rId13"/>
    <p:sldId id="869" r:id="rId14"/>
    <p:sldId id="876" r:id="rId15"/>
    <p:sldId id="877" r:id="rId16"/>
    <p:sldId id="865" r:id="rId17"/>
    <p:sldId id="878" r:id="rId18"/>
    <p:sldId id="842" r:id="rId19"/>
    <p:sldId id="868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rdia New" panose="020B0304020202020204" pitchFamily="34" charset="-34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3B1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450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7928;&#51032;%20&#51652;&#45800;%20Labeling%20&#44208;&#44284;%20&#48516;&#49437;%20Fram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Correct Classification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alt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DE-46AA-9509-2B35958BCB6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DE-46AA-9509-2B35958BCB6F}"/>
              </c:ext>
            </c:extLst>
          </c:dPt>
          <c:dPt>
            <c:idx val="2"/>
            <c:bubble3D val="0"/>
            <c:explosion val="9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2DE-46AA-9509-2B35958BCB6F}"/>
              </c:ext>
            </c:extLst>
          </c:dPt>
          <c:dLbls>
            <c:dLbl>
              <c:idx val="0"/>
              <c:layout>
                <c:manualLayout>
                  <c:x val="-9.5537378833177644E-2"/>
                  <c:y val="0.1457840088525390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DE-46AA-9509-2B35958BCB6F}"/>
                </c:ext>
              </c:extLst>
            </c:dLbl>
            <c:dLbl>
              <c:idx val="1"/>
              <c:layout>
                <c:manualLayout>
                  <c:x val="-0.16028119755146378"/>
                  <c:y val="-0.1356684232765507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2DE-46AA-9509-2B35958BCB6F}"/>
                </c:ext>
              </c:extLst>
            </c:dLbl>
            <c:dLbl>
              <c:idx val="2"/>
              <c:layout>
                <c:manualLayout>
                  <c:x val="0.15477563036106612"/>
                  <c:y val="0.1526046129231372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42188297222205"/>
                      <c:h val="0.216537965810675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2DE-46AA-9509-2B35958BCB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ko-KR" altLang="en-US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Sheet6!$B$3:$B$5</c:f>
              <c:strCache>
                <c:ptCount val="3"/>
                <c:pt idx="0">
                  <c:v>Threshold base</c:v>
                </c:pt>
                <c:pt idx="1">
                  <c:v>Rigion base</c:v>
                </c:pt>
                <c:pt idx="2">
                  <c:v>X</c:v>
                </c:pt>
              </c:strCache>
            </c:strRef>
          </c:cat>
          <c:val>
            <c:numRef>
              <c:f>Sheet6!$C$3:$C$5</c:f>
              <c:numCache>
                <c:formatCode>General</c:formatCode>
                <c:ptCount val="3"/>
                <c:pt idx="0">
                  <c:v>12</c:v>
                </c:pt>
                <c:pt idx="1">
                  <c:v>58</c:v>
                </c:pt>
                <c:pt idx="2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2DE-46AA-9509-2B35958BCB6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ko-KR" alt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0" dirty="0">
                <a:solidFill>
                  <a:schemeClr val="tx1"/>
                </a:solidFill>
              </a:rPr>
              <a:t>False </a:t>
            </a:r>
            <a:r>
              <a:rPr lang="en-US" altLang="ko-KR" sz="1200" b="0" dirty="0" err="1">
                <a:solidFill>
                  <a:schemeClr val="tx1"/>
                </a:solidFill>
              </a:rPr>
              <a:t>classication</a:t>
            </a:r>
            <a:endParaRPr lang="ko-KR" sz="12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1133766661059642"/>
          <c:y val="9.5169539752347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26-4760-80B8-F2AA9FE9BB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26-4760-80B8-F2AA9FE9BBC0}"/>
              </c:ext>
            </c:extLst>
          </c:dPt>
          <c:dPt>
            <c:idx val="2"/>
            <c:bubble3D val="0"/>
            <c:explosion val="8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A26-4760-80B8-F2AA9FE9BBC0}"/>
              </c:ext>
            </c:extLst>
          </c:dPt>
          <c:dLbls>
            <c:dLbl>
              <c:idx val="0"/>
              <c:layout>
                <c:manualLayout>
                  <c:x val="-0.1197696228662561"/>
                  <c:y val="0.1881976511885827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23831332260588"/>
                      <c:h val="0.19773753043199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A26-4760-80B8-F2AA9FE9BBC0}"/>
                </c:ext>
              </c:extLst>
            </c:dLbl>
            <c:dLbl>
              <c:idx val="1"/>
              <c:layout>
                <c:manualLayout>
                  <c:x val="-0.10025596592622214"/>
                  <c:y val="-0.208333131298259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26-4760-80B8-F2AA9FE9BBC0}"/>
                </c:ext>
              </c:extLst>
            </c:dLbl>
            <c:dLbl>
              <c:idx val="2"/>
              <c:layout>
                <c:manualLayout>
                  <c:x val="0.12235028453000975"/>
                  <c:y val="0.125213404138177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26-4760-80B8-F2AA9FE9BB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Sheet6!$E$3:$E$5</c:f>
              <c:strCache>
                <c:ptCount val="3"/>
                <c:pt idx="0">
                  <c:v>Threshold base</c:v>
                </c:pt>
                <c:pt idx="1">
                  <c:v>Rigion base</c:v>
                </c:pt>
                <c:pt idx="2">
                  <c:v>X</c:v>
                </c:pt>
              </c:strCache>
            </c:strRef>
          </c:cat>
          <c:val>
            <c:numRef>
              <c:f>Sheet6!$F$3:$F$5</c:f>
              <c:numCache>
                <c:formatCode>General</c:formatCode>
                <c:ptCount val="3"/>
                <c:pt idx="0">
                  <c:v>417</c:v>
                </c:pt>
                <c:pt idx="1">
                  <c:v>767</c:v>
                </c:pt>
                <c:pt idx="2">
                  <c:v>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A26-4760-80B8-F2AA9FE9BBC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correct / False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13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3DD-4E6D-9187-1C3F5F10A80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3DD-4E6D-9187-1C3F5F10A8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Sheet6!$B$26:$B$27</c:f>
              <c:strCache>
                <c:ptCount val="2"/>
                <c:pt idx="0">
                  <c:v>Correct</c:v>
                </c:pt>
                <c:pt idx="1">
                  <c:v>FALSE</c:v>
                </c:pt>
              </c:strCache>
            </c:strRef>
          </c:cat>
          <c:val>
            <c:numRef>
              <c:f>Sheet6!$C$26:$C$27</c:f>
              <c:numCache>
                <c:formatCode>General</c:formatCode>
                <c:ptCount val="2"/>
                <c:pt idx="0">
                  <c:v>109</c:v>
                </c:pt>
                <c:pt idx="1">
                  <c:v>1756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DD-4E6D-9187-1C3F5F10A80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</a:rPr>
              <a:t>False Patch Class</a:t>
            </a:r>
          </a:p>
        </c:rich>
      </c:tx>
      <c:layout>
        <c:manualLayout>
          <c:xMode val="edge"/>
          <c:yMode val="edge"/>
          <c:x val="0.29631938368815008"/>
          <c:y val="5.65843621399176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8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76A-46C4-A823-3245F783D8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76A-46C4-A823-3245F783D8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76A-46C4-A823-3245F783D89A}"/>
              </c:ext>
            </c:extLst>
          </c:dPt>
          <c:dLbls>
            <c:dLbl>
              <c:idx val="0"/>
              <c:layout>
                <c:manualLayout>
                  <c:x val="-0.10080635753864112"/>
                  <c:y val="-0.1254568873335278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6A-46C4-A823-3245F783D8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Sheet6!$B$39:$B$41</c:f>
              <c:strCache>
                <c:ptCount val="3"/>
                <c:pt idx="0">
                  <c:v>N</c:v>
                </c:pt>
                <c:pt idx="1">
                  <c:v>M</c:v>
                </c:pt>
                <c:pt idx="2">
                  <c:v>D</c:v>
                </c:pt>
              </c:strCache>
            </c:strRef>
          </c:cat>
          <c:val>
            <c:numRef>
              <c:f>Sheet6!$C$39:$C$41</c:f>
              <c:numCache>
                <c:formatCode>General</c:formatCode>
                <c:ptCount val="3"/>
                <c:pt idx="0">
                  <c:v>1324</c:v>
                </c:pt>
                <c:pt idx="1">
                  <c:v>204</c:v>
                </c:pt>
                <c:pt idx="2">
                  <c:v>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6A-46C4-A823-3245F783D89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0" dirty="0">
                <a:solidFill>
                  <a:schemeClr val="tx1"/>
                </a:solidFill>
              </a:rPr>
              <a:t>False classification</a:t>
            </a:r>
            <a:endParaRPr lang="ko-KR" sz="1200" b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1354071282373591"/>
          <c:y val="8.7675333407891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14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3F2-4CE2-BBFC-033A0E9D9E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3F2-4CE2-BBFC-033A0E9D9E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3F2-4CE2-BBFC-033A0E9D9E77}"/>
              </c:ext>
            </c:extLst>
          </c:dPt>
          <c:dLbls>
            <c:dLbl>
              <c:idx val="0"/>
              <c:layout>
                <c:manualLayout>
                  <c:x val="-0.12369728892027705"/>
                  <c:y val="0.186632627845359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38298121456398"/>
                      <c:h val="0.194607483745545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3F2-4CE2-BBFC-033A0E9D9E77}"/>
                </c:ext>
              </c:extLst>
            </c:dLbl>
            <c:dLbl>
              <c:idx val="1"/>
              <c:layout>
                <c:manualLayout>
                  <c:x val="-8.42017100965506E-2"/>
                  <c:y val="-0.208333160744094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F2-4CE2-BBFC-033A0E9D9E77}"/>
                </c:ext>
              </c:extLst>
            </c:dLbl>
            <c:dLbl>
              <c:idx val="2"/>
              <c:layout>
                <c:manualLayout>
                  <c:x val="0.10555555555555556"/>
                  <c:y val="9.722222222222226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F2-4CE2-BBFC-033A0E9D9E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'[전문의 진단 Labeling 결과 분석 Frame.xlsx]Sheet6'!$E$3:$E$5</c:f>
              <c:strCache>
                <c:ptCount val="3"/>
                <c:pt idx="0">
                  <c:v>Threshold base</c:v>
                </c:pt>
                <c:pt idx="1">
                  <c:v>Rigion base</c:v>
                </c:pt>
                <c:pt idx="2">
                  <c:v>X</c:v>
                </c:pt>
              </c:strCache>
            </c:strRef>
          </c:cat>
          <c:val>
            <c:numRef>
              <c:f>'[전문의 진단 Labeling 결과 분석 Frame.xlsx]Sheet6'!$F$3:$F$5</c:f>
              <c:numCache>
                <c:formatCode>General</c:formatCode>
                <c:ptCount val="3"/>
                <c:pt idx="0">
                  <c:v>417</c:v>
                </c:pt>
                <c:pt idx="1">
                  <c:v>767</c:v>
                </c:pt>
                <c:pt idx="2">
                  <c:v>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3F2-4CE2-BBFC-033A0E9D9E7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71A2B-B7F2-4270-A962-7D58DF9DD5C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B5716-A910-4300-AA54-240D4F9E5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79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67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23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7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58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500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83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5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19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67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9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14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67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14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6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31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2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7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4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42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7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5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0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69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81CC-FF50-46ED-9C9D-436857B3C50B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AAA5B-83C4-479E-BCDA-DDE3FDC92C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923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A1B915-A8C1-4D4F-AF66-7C7F3C6C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12" y="1475744"/>
            <a:ext cx="5684559" cy="3571960"/>
          </a:xfrm>
          <a:prstGeom prst="rect">
            <a:avLst/>
          </a:prstGeom>
        </p:spPr>
      </p:pic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B64CC4-51A5-4811-8020-1886F2B06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5" y="7334642"/>
            <a:ext cx="6153490" cy="5156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7003E6-A632-48BB-9D47-AA382E87116E}"/>
              </a:ext>
            </a:extLst>
          </p:cNvPr>
          <p:cNvSpPr/>
          <p:nvPr/>
        </p:nvSpPr>
        <p:spPr>
          <a:xfrm>
            <a:off x="4888262" y="2125255"/>
            <a:ext cx="214918" cy="2181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B3B01A-58CF-4080-A137-13F2DD8C5F81}"/>
              </a:ext>
            </a:extLst>
          </p:cNvPr>
          <p:cNvSpPr/>
          <p:nvPr/>
        </p:nvSpPr>
        <p:spPr>
          <a:xfrm>
            <a:off x="5225571" y="2479040"/>
            <a:ext cx="214918" cy="218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0B215-16E2-4042-82FB-22EFCCC08810}"/>
              </a:ext>
            </a:extLst>
          </p:cNvPr>
          <p:cNvSpPr/>
          <p:nvPr/>
        </p:nvSpPr>
        <p:spPr>
          <a:xfrm>
            <a:off x="4567657" y="2475411"/>
            <a:ext cx="214918" cy="2181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7B2B4-AE61-4F04-9370-ADFBBCD5977F}"/>
              </a:ext>
            </a:extLst>
          </p:cNvPr>
          <p:cNvSpPr/>
          <p:nvPr/>
        </p:nvSpPr>
        <p:spPr>
          <a:xfrm>
            <a:off x="4888262" y="2806289"/>
            <a:ext cx="214918" cy="218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D130BC9-9769-4EBB-9B20-9110A5AFB6C2}"/>
              </a:ext>
            </a:extLst>
          </p:cNvPr>
          <p:cNvSpPr/>
          <p:nvPr/>
        </p:nvSpPr>
        <p:spPr>
          <a:xfrm>
            <a:off x="4888262" y="2483134"/>
            <a:ext cx="214918" cy="218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4360F6-ED43-4F70-BE66-3A239B550A74}"/>
              </a:ext>
            </a:extLst>
          </p:cNvPr>
          <p:cNvSpPr/>
          <p:nvPr/>
        </p:nvSpPr>
        <p:spPr>
          <a:xfrm>
            <a:off x="4228945" y="2483134"/>
            <a:ext cx="214918" cy="218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8FAD7A-07A9-46EF-8E3E-E52AE73CABFE}"/>
              </a:ext>
            </a:extLst>
          </p:cNvPr>
          <p:cNvSpPr/>
          <p:nvPr/>
        </p:nvSpPr>
        <p:spPr>
          <a:xfrm>
            <a:off x="4228945" y="2127068"/>
            <a:ext cx="214918" cy="218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B591DF-9510-41B0-80E4-A12167745C92}"/>
              </a:ext>
            </a:extLst>
          </p:cNvPr>
          <p:cNvSpPr/>
          <p:nvPr/>
        </p:nvSpPr>
        <p:spPr>
          <a:xfrm>
            <a:off x="4570359" y="2127068"/>
            <a:ext cx="214918" cy="218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F27042-18E0-449A-9F94-75F358E13EEC}"/>
              </a:ext>
            </a:extLst>
          </p:cNvPr>
          <p:cNvSpPr/>
          <p:nvPr/>
        </p:nvSpPr>
        <p:spPr>
          <a:xfrm>
            <a:off x="4229271" y="3796212"/>
            <a:ext cx="200289" cy="20327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411E57-2D0B-426B-9891-81B2ABFF245B}"/>
              </a:ext>
            </a:extLst>
          </p:cNvPr>
          <p:cNvSpPr/>
          <p:nvPr/>
        </p:nvSpPr>
        <p:spPr>
          <a:xfrm>
            <a:off x="3884229" y="3801654"/>
            <a:ext cx="200289" cy="2032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34A9AF-5AA7-45B1-AE3F-493C4DDD1326}"/>
              </a:ext>
            </a:extLst>
          </p:cNvPr>
          <p:cNvSpPr/>
          <p:nvPr/>
        </p:nvSpPr>
        <p:spPr>
          <a:xfrm>
            <a:off x="3884229" y="4149996"/>
            <a:ext cx="200289" cy="2032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2E5BB5-841B-41A1-9892-3780045E2631}"/>
              </a:ext>
            </a:extLst>
          </p:cNvPr>
          <p:cNvSpPr/>
          <p:nvPr/>
        </p:nvSpPr>
        <p:spPr>
          <a:xfrm>
            <a:off x="4217131" y="4149996"/>
            <a:ext cx="200289" cy="2032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F5B18C-1D45-460E-8E9A-AE8E96F5D6E4}"/>
              </a:ext>
            </a:extLst>
          </p:cNvPr>
          <p:cNvSpPr/>
          <p:nvPr/>
        </p:nvSpPr>
        <p:spPr>
          <a:xfrm>
            <a:off x="4553141" y="4149996"/>
            <a:ext cx="200289" cy="2032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727317-EF13-4A48-B62F-CDA13519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756" y="2274991"/>
            <a:ext cx="2492241" cy="185243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03FE6F15-A373-4329-9993-4EB5F7BE5C4D}"/>
              </a:ext>
            </a:extLst>
          </p:cNvPr>
          <p:cNvSpPr/>
          <p:nvPr/>
        </p:nvSpPr>
        <p:spPr>
          <a:xfrm>
            <a:off x="7849029" y="2825526"/>
            <a:ext cx="214918" cy="218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ECA14B-A8A7-4A64-908E-39B55003F127}"/>
              </a:ext>
            </a:extLst>
          </p:cNvPr>
          <p:cNvSpPr/>
          <p:nvPr/>
        </p:nvSpPr>
        <p:spPr>
          <a:xfrm>
            <a:off x="7503090" y="2483134"/>
            <a:ext cx="214918" cy="2181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5C9C18-9809-4CBE-B4BD-1167DF41337A}"/>
              </a:ext>
            </a:extLst>
          </p:cNvPr>
          <p:cNvSpPr/>
          <p:nvPr/>
        </p:nvSpPr>
        <p:spPr>
          <a:xfrm>
            <a:off x="7503090" y="2825526"/>
            <a:ext cx="214918" cy="218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17B0D9D-9BD3-4FAE-8A3D-87173B862A51}"/>
              </a:ext>
            </a:extLst>
          </p:cNvPr>
          <p:cNvSpPr/>
          <p:nvPr/>
        </p:nvSpPr>
        <p:spPr>
          <a:xfrm>
            <a:off x="7157151" y="2825526"/>
            <a:ext cx="214918" cy="218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83A26F-AD6E-478C-A46D-821070906B86}"/>
              </a:ext>
            </a:extLst>
          </p:cNvPr>
          <p:cNvSpPr/>
          <p:nvPr/>
        </p:nvSpPr>
        <p:spPr>
          <a:xfrm>
            <a:off x="7157151" y="2500606"/>
            <a:ext cx="214918" cy="218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E913AFE-9A35-4590-9CA8-AE5D87CC57B9}"/>
              </a:ext>
            </a:extLst>
          </p:cNvPr>
          <p:cNvSpPr/>
          <p:nvPr/>
        </p:nvSpPr>
        <p:spPr>
          <a:xfrm>
            <a:off x="2274859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System</a:t>
            </a:r>
            <a:r>
              <a:rPr lang="ko-KR" altLang="en-US" sz="1600" dirty="0">
                <a:solidFill>
                  <a:schemeClr val="tx1"/>
                </a:solidFill>
              </a:rPr>
              <a:t> 추천과 </a:t>
            </a:r>
            <a:r>
              <a:rPr lang="en-US" altLang="ko-KR" sz="1600" dirty="0">
                <a:solidFill>
                  <a:schemeClr val="tx1"/>
                </a:solidFill>
              </a:rPr>
              <a:t>Oracle </a:t>
            </a:r>
            <a:r>
              <a:rPr lang="ko-KR" altLang="en-US" sz="1600" dirty="0">
                <a:solidFill>
                  <a:schemeClr val="tx1"/>
                </a:solidFill>
              </a:rPr>
              <a:t>추천이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일부 겹치는 경우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E14A5-306C-4FBB-B9BF-773BD50E1C2A}"/>
              </a:ext>
            </a:extLst>
          </p:cNvPr>
          <p:cNvSpPr/>
          <p:nvPr/>
        </p:nvSpPr>
        <p:spPr>
          <a:xfrm>
            <a:off x="4567657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System</a:t>
            </a:r>
            <a:r>
              <a:rPr lang="ko-KR" altLang="en-US" sz="1600" dirty="0">
                <a:solidFill>
                  <a:schemeClr val="tx1"/>
                </a:solidFill>
              </a:rPr>
              <a:t> 추천과 </a:t>
            </a:r>
            <a:r>
              <a:rPr lang="en-US" altLang="ko-KR" sz="1600" dirty="0">
                <a:solidFill>
                  <a:schemeClr val="tx1"/>
                </a:solidFill>
              </a:rPr>
              <a:t>Oracle </a:t>
            </a:r>
            <a:r>
              <a:rPr lang="ko-KR" altLang="en-US" sz="1600" dirty="0">
                <a:solidFill>
                  <a:schemeClr val="tx1"/>
                </a:solidFill>
              </a:rPr>
              <a:t>추천이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일부 겹치는 경우</a:t>
            </a:r>
          </a:p>
        </p:txBody>
      </p:sp>
    </p:spTree>
    <p:extLst>
      <p:ext uri="{BB962C8B-B14F-4D97-AF65-F5344CB8AC3E}">
        <p14:creationId xmlns:p14="http://schemas.microsoft.com/office/powerpoint/2010/main" val="2997063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9569C945-3766-4564-B450-9D23D3C2355D}"/>
              </a:ext>
            </a:extLst>
          </p:cNvPr>
          <p:cNvSpPr/>
          <p:nvPr/>
        </p:nvSpPr>
        <p:spPr>
          <a:xfrm>
            <a:off x="146957" y="3380015"/>
            <a:ext cx="8654143" cy="485450"/>
          </a:xfrm>
          <a:custGeom>
            <a:avLst/>
            <a:gdLst>
              <a:gd name="connsiteX0" fmla="*/ 0 w 8654143"/>
              <a:gd name="connsiteY0" fmla="*/ 775607 h 775607"/>
              <a:gd name="connsiteX1" fmla="*/ 8654143 w 8654143"/>
              <a:gd name="connsiteY1" fmla="*/ 775607 h 775607"/>
              <a:gd name="connsiteX2" fmla="*/ 8654143 w 8654143"/>
              <a:gd name="connsiteY2" fmla="*/ 0 h 775607"/>
              <a:gd name="connsiteX3" fmla="*/ 4098472 w 8654143"/>
              <a:gd name="connsiteY3" fmla="*/ 0 h 775607"/>
              <a:gd name="connsiteX4" fmla="*/ 0 w 8654143"/>
              <a:gd name="connsiteY4" fmla="*/ 775607 h 77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54143" h="775607">
                <a:moveTo>
                  <a:pt x="0" y="775607"/>
                </a:moveTo>
                <a:lnTo>
                  <a:pt x="8654143" y="775607"/>
                </a:lnTo>
                <a:lnTo>
                  <a:pt x="8654143" y="0"/>
                </a:lnTo>
                <a:lnTo>
                  <a:pt x="4098472" y="0"/>
                </a:lnTo>
                <a:lnTo>
                  <a:pt x="0" y="77560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A138BAA-F844-4B64-8179-203E4DF8D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60290"/>
              </p:ext>
            </p:extLst>
          </p:nvPr>
        </p:nvGraphicFramePr>
        <p:xfrm>
          <a:off x="136851" y="3912767"/>
          <a:ext cx="2733009" cy="20098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5715">
                  <a:extLst>
                    <a:ext uri="{9D8B030D-6E8A-4147-A177-3AD203B41FA5}">
                      <a16:colId xmlns:a16="http://schemas.microsoft.com/office/drawing/2014/main" val="328665490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84863056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3998158125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786864445"/>
                    </a:ext>
                  </a:extLst>
                </a:gridCol>
              </a:tblGrid>
              <a:tr h="28985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&lt;14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 Class Patch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61673" marR="61673" marT="30836" marB="3083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14889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63781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(17.2%)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(17.2%)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746947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 base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(36.5%)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(36.5%)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20928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(3.2%)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(43.0%)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(46.2%)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57120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(56.9%)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(43.0%)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1097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0238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CA52A5A-88CD-4BF3-A825-EA6B09431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18269"/>
              </p:ext>
            </p:extLst>
          </p:nvPr>
        </p:nvGraphicFramePr>
        <p:xfrm>
          <a:off x="4252064" y="1061031"/>
          <a:ext cx="4585724" cy="2354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6431">
                  <a:extLst>
                    <a:ext uri="{9D8B030D-6E8A-4147-A177-3AD203B41FA5}">
                      <a16:colId xmlns:a16="http://schemas.microsoft.com/office/drawing/2014/main" val="3286654906"/>
                    </a:ext>
                  </a:extLst>
                </a:gridCol>
                <a:gridCol w="1146431">
                  <a:extLst>
                    <a:ext uri="{9D8B030D-6E8A-4147-A177-3AD203B41FA5}">
                      <a16:colId xmlns:a16="http://schemas.microsoft.com/office/drawing/2014/main" val="1848630566"/>
                    </a:ext>
                  </a:extLst>
                </a:gridCol>
                <a:gridCol w="1146431">
                  <a:extLst>
                    <a:ext uri="{9D8B030D-6E8A-4147-A177-3AD203B41FA5}">
                      <a16:colId xmlns:a16="http://schemas.microsoft.com/office/drawing/2014/main" val="3998158125"/>
                    </a:ext>
                  </a:extLst>
                </a:gridCol>
                <a:gridCol w="1146431">
                  <a:extLst>
                    <a:ext uri="{9D8B030D-6E8A-4147-A177-3AD203B41FA5}">
                      <a16:colId xmlns:a16="http://schemas.microsoft.com/office/drawing/2014/main" val="1786864445"/>
                    </a:ext>
                  </a:extLst>
                </a:gridCol>
              </a:tblGrid>
              <a:tr h="35821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&lt;Stomach 34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전체 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Patch 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121102" marR="121102" marT="60551" marB="6055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14889"/>
                  </a:ext>
                </a:extLst>
              </a:tr>
              <a:tr h="358210"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461" marR="9461" marT="9461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추천 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461" marR="9461" marT="9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추천 </a:t>
                      </a:r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461" marR="9461" marT="9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461" marR="9461" marT="9461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63781"/>
                  </a:ext>
                </a:extLst>
              </a:tr>
              <a:tr h="4131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 </a:t>
                      </a:r>
                    </a:p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461" marR="9461" marT="9461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</a:t>
                      </a:r>
                    </a:p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(9.9%)</a:t>
                      </a:r>
                    </a:p>
                  </a:txBody>
                  <a:tcPr marL="9461" marR="9461" marT="9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(3.3%)</a:t>
                      </a:r>
                    </a:p>
                  </a:txBody>
                  <a:tcPr marL="9461" marR="9461" marT="9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(13.2%)</a:t>
                      </a:r>
                    </a:p>
                  </a:txBody>
                  <a:tcPr marL="9461" marR="9461" marT="9461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746947"/>
                  </a:ext>
                </a:extLst>
              </a:tr>
              <a:tr h="4131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 base </a:t>
                      </a:r>
                    </a:p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461" marR="9461" marT="9461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817</a:t>
                      </a:r>
                    </a:p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(18.5%)</a:t>
                      </a:r>
                    </a:p>
                  </a:txBody>
                  <a:tcPr marL="9461" marR="9461" marT="9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540</a:t>
                      </a:r>
                    </a:p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(12.2%)</a:t>
                      </a:r>
                    </a:p>
                  </a:txBody>
                  <a:tcPr marL="9461" marR="9461" marT="9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1357</a:t>
                      </a:r>
                    </a:p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(30.8%)</a:t>
                      </a:r>
                    </a:p>
                  </a:txBody>
                  <a:tcPr marL="9461" marR="9461" marT="9461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209286"/>
                  </a:ext>
                </a:extLst>
              </a:tr>
              <a:tr h="3582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추천 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461" marR="9461" marT="9461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</a:t>
                      </a:r>
                    </a:p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(13.2%)</a:t>
                      </a:r>
                    </a:p>
                  </a:txBody>
                  <a:tcPr marL="9461" marR="9461" marT="9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1876</a:t>
                      </a:r>
                    </a:p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(42.6%)</a:t>
                      </a:r>
                    </a:p>
                  </a:txBody>
                  <a:tcPr marL="9461" marR="9461" marT="9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2460</a:t>
                      </a:r>
                    </a:p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(55.8%)</a:t>
                      </a:r>
                    </a:p>
                  </a:txBody>
                  <a:tcPr marL="9461" marR="9461" marT="9461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571206"/>
                  </a:ext>
                </a:extLst>
              </a:tr>
              <a:tr h="360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461" marR="9461" marT="9461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1838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(41.7%)</a:t>
                      </a:r>
                    </a:p>
                  </a:txBody>
                  <a:tcPr marL="9461" marR="9461" marT="9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2563</a:t>
                      </a:r>
                    </a:p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(58.2%)</a:t>
                      </a:r>
                    </a:p>
                  </a:txBody>
                  <a:tcPr marL="9461" marR="9461" marT="9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4401</a:t>
                      </a:r>
                    </a:p>
                  </a:txBody>
                  <a:tcPr marL="9461" marR="9461" marT="9461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0238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D7EF49C-6813-40B0-9BDC-28A85C59F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98402"/>
              </p:ext>
            </p:extLst>
          </p:nvPr>
        </p:nvGraphicFramePr>
        <p:xfrm>
          <a:off x="3118948" y="3912767"/>
          <a:ext cx="2733009" cy="20098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5715">
                  <a:extLst>
                    <a:ext uri="{9D8B030D-6E8A-4147-A177-3AD203B41FA5}">
                      <a16:colId xmlns:a16="http://schemas.microsoft.com/office/drawing/2014/main" val="328665490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84863056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3998158125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786864445"/>
                    </a:ext>
                  </a:extLst>
                </a:gridCol>
              </a:tblGrid>
              <a:tr h="28985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 Class Patch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61673" marR="61673" marT="30836" marB="3083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14889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63781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(10.5%)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(4.6%)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(15.1%)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746947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 base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(20.8%)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(13.6%)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(34.4%)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20928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(24.0%)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(26.3%)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(50.3%)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57120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(55.3%)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(44.6%)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1520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0238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DDA6539-6A48-483D-AF82-138EBCE3C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924877"/>
              </p:ext>
            </p:extLst>
          </p:nvPr>
        </p:nvGraphicFramePr>
        <p:xfrm>
          <a:off x="6104779" y="3912767"/>
          <a:ext cx="2733009" cy="20098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5715">
                  <a:extLst>
                    <a:ext uri="{9D8B030D-6E8A-4147-A177-3AD203B41FA5}">
                      <a16:colId xmlns:a16="http://schemas.microsoft.com/office/drawing/2014/main" val="328665490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84863056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3998158125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786864445"/>
                    </a:ext>
                  </a:extLst>
                </a:gridCol>
              </a:tblGrid>
              <a:tr h="28985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&lt;11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 Class Patch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61673" marR="61673" marT="30836" marB="3083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14889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63781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(4.9%)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(4.3%)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(9.2%)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746947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 base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(5.5%)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(18.6%)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(24.1%)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20928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(10.3%)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1003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(56.2%)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1187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(66.5%)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57120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(20.8%)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1413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(79.2%)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1784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0238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C0591A3-D71A-497A-A43F-9EB4ED153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99061"/>
              </p:ext>
            </p:extLst>
          </p:nvPr>
        </p:nvGraphicFramePr>
        <p:xfrm>
          <a:off x="306212" y="1334006"/>
          <a:ext cx="3446585" cy="19263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317">
                  <a:extLst>
                    <a:ext uri="{9D8B030D-6E8A-4147-A177-3AD203B41FA5}">
                      <a16:colId xmlns:a16="http://schemas.microsoft.com/office/drawing/2014/main" val="2171047029"/>
                    </a:ext>
                  </a:extLst>
                </a:gridCol>
                <a:gridCol w="689317">
                  <a:extLst>
                    <a:ext uri="{9D8B030D-6E8A-4147-A177-3AD203B41FA5}">
                      <a16:colId xmlns:a16="http://schemas.microsoft.com/office/drawing/2014/main" val="3643257597"/>
                    </a:ext>
                  </a:extLst>
                </a:gridCol>
                <a:gridCol w="689317">
                  <a:extLst>
                    <a:ext uri="{9D8B030D-6E8A-4147-A177-3AD203B41FA5}">
                      <a16:colId xmlns:a16="http://schemas.microsoft.com/office/drawing/2014/main" val="330280122"/>
                    </a:ext>
                  </a:extLst>
                </a:gridCol>
                <a:gridCol w="689317">
                  <a:extLst>
                    <a:ext uri="{9D8B030D-6E8A-4147-A177-3AD203B41FA5}">
                      <a16:colId xmlns:a16="http://schemas.microsoft.com/office/drawing/2014/main" val="1559226868"/>
                    </a:ext>
                  </a:extLst>
                </a:gridCol>
                <a:gridCol w="689317">
                  <a:extLst>
                    <a:ext uri="{9D8B030D-6E8A-4147-A177-3AD203B41FA5}">
                      <a16:colId xmlns:a16="http://schemas.microsoft.com/office/drawing/2014/main" val="3553835545"/>
                    </a:ext>
                  </a:extLst>
                </a:gridCol>
              </a:tblGrid>
              <a:tr h="481597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Oracle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재학습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진단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(Correct / False)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58429"/>
                  </a:ext>
                </a:extLst>
              </a:tr>
              <a:tr h="481597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Total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316668"/>
                  </a:ext>
                </a:extLst>
              </a:tr>
              <a:tr h="481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Stomach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14</a:t>
                      </a: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(0/14)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9</a:t>
                      </a: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(7/2)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11</a:t>
                      </a: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(11/0)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34</a:t>
                      </a: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(18/16)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704649"/>
                  </a:ext>
                </a:extLst>
              </a:tr>
              <a:tr h="481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Colon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2</a:t>
                      </a: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(0/2)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(1/0)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(0/1)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</a:p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(1/3)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16869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73DD55A-F057-4607-94C5-9A2567862DCB}"/>
              </a:ext>
            </a:extLst>
          </p:cNvPr>
          <p:cNvSpPr/>
          <p:nvPr/>
        </p:nvSpPr>
        <p:spPr>
          <a:xfrm>
            <a:off x="306212" y="2298572"/>
            <a:ext cx="3441195" cy="485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2E90838-BC6B-47FE-A402-B6B5D12671AF}"/>
              </a:ext>
            </a:extLst>
          </p:cNvPr>
          <p:cNvSpPr/>
          <p:nvPr/>
        </p:nvSpPr>
        <p:spPr>
          <a:xfrm>
            <a:off x="3780064" y="1069521"/>
            <a:ext cx="391886" cy="2204358"/>
          </a:xfrm>
          <a:custGeom>
            <a:avLst/>
            <a:gdLst>
              <a:gd name="connsiteX0" fmla="*/ 0 w 391886"/>
              <a:gd name="connsiteY0" fmla="*/ 1265465 h 2204358"/>
              <a:gd name="connsiteX1" fmla="*/ 0 w 391886"/>
              <a:gd name="connsiteY1" fmla="*/ 1714500 h 2204358"/>
              <a:gd name="connsiteX2" fmla="*/ 391886 w 391886"/>
              <a:gd name="connsiteY2" fmla="*/ 2204358 h 2204358"/>
              <a:gd name="connsiteX3" fmla="*/ 391886 w 391886"/>
              <a:gd name="connsiteY3" fmla="*/ 0 h 2204358"/>
              <a:gd name="connsiteX4" fmla="*/ 0 w 391886"/>
              <a:gd name="connsiteY4" fmla="*/ 1265465 h 220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886" h="2204358">
                <a:moveTo>
                  <a:pt x="0" y="1265465"/>
                </a:moveTo>
                <a:lnTo>
                  <a:pt x="0" y="1714500"/>
                </a:lnTo>
                <a:lnTo>
                  <a:pt x="391886" y="2204358"/>
                </a:lnTo>
                <a:lnTo>
                  <a:pt x="391886" y="0"/>
                </a:lnTo>
                <a:lnTo>
                  <a:pt x="0" y="126546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325687-165D-471C-BA55-87D8F388A9F7}"/>
              </a:ext>
            </a:extLst>
          </p:cNvPr>
          <p:cNvSpPr/>
          <p:nvPr/>
        </p:nvSpPr>
        <p:spPr>
          <a:xfrm>
            <a:off x="136851" y="6044540"/>
            <a:ext cx="2733009" cy="744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N Class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경우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충분한 학습을 거쳐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모델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전문의 추천 차이가 적음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918D86-5108-4FB0-8E05-920F4E1C7558}"/>
              </a:ext>
            </a:extLst>
          </p:cNvPr>
          <p:cNvSpPr/>
          <p:nvPr/>
        </p:nvSpPr>
        <p:spPr>
          <a:xfrm>
            <a:off x="3118948" y="6044540"/>
            <a:ext cx="2733009" cy="744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 Class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의 경우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모델과 전문의 간 추천 간 차이가 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E3EFC8-20EC-4695-98EB-37333A0B356D}"/>
              </a:ext>
            </a:extLst>
          </p:cNvPr>
          <p:cNvSpPr/>
          <p:nvPr/>
        </p:nvSpPr>
        <p:spPr>
          <a:xfrm>
            <a:off x="6101045" y="6044540"/>
            <a:ext cx="2733009" cy="744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D Class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의 경우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모델과 전문의 간 추천 간 차이가 큼</a:t>
            </a:r>
          </a:p>
        </p:txBody>
      </p:sp>
    </p:spTree>
    <p:extLst>
      <p:ext uri="{BB962C8B-B14F-4D97-AF65-F5344CB8AC3E}">
        <p14:creationId xmlns:p14="http://schemas.microsoft.com/office/powerpoint/2010/main" val="133934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A5A34A-84CC-4920-A644-D6C29EE09B7A}"/>
              </a:ext>
            </a:extLst>
          </p:cNvPr>
          <p:cNvGraphicFramePr>
            <a:graphicFrameLocks noGrp="1"/>
          </p:cNvGraphicFramePr>
          <p:nvPr/>
        </p:nvGraphicFramePr>
        <p:xfrm>
          <a:off x="500846" y="1058917"/>
          <a:ext cx="7998184" cy="39438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017">
                  <a:extLst>
                    <a:ext uri="{9D8B030D-6E8A-4147-A177-3AD203B41FA5}">
                      <a16:colId xmlns:a16="http://schemas.microsoft.com/office/drawing/2014/main" val="333271703"/>
                    </a:ext>
                  </a:extLst>
                </a:gridCol>
                <a:gridCol w="579385">
                  <a:extLst>
                    <a:ext uri="{9D8B030D-6E8A-4147-A177-3AD203B41FA5}">
                      <a16:colId xmlns:a16="http://schemas.microsoft.com/office/drawing/2014/main" val="260171334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715014726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064197559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2234848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427732915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90158256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1129325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9844190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80755973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2512947519"/>
                    </a:ext>
                  </a:extLst>
                </a:gridCol>
              </a:tblGrid>
              <a:tr h="34957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Correct &amp; Recommend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False relabeling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Model only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No recommend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2028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WSI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Total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079965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590(189/401)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06937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23460"/>
                  </a:ext>
                </a:extLst>
              </a:tr>
              <a:tr h="2225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63973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404(141/263)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073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62(11/51)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11(8/3)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21(9/12)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706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658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256(61/195)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8849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114(56/58)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75182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18(7/11)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3969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8(1/7)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65(31/34)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392(70/322)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32550"/>
                  </a:ext>
                </a:extLst>
              </a:tr>
              <a:tr h="71784"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63611"/>
                  </a:ext>
                </a:extLst>
              </a:tr>
              <a:tr h="283497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70(12/58)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84(417/76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572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(16.2%)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1876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(44.4%)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4428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00132"/>
                  </a:ext>
                </a:extLst>
              </a:tr>
              <a:tr h="374157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(2.46%)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1756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(39.65%)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5513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492EB1-B159-4ED2-AACF-EAA901690E46}"/>
              </a:ext>
            </a:extLst>
          </p:cNvPr>
          <p:cNvSpPr/>
          <p:nvPr/>
        </p:nvSpPr>
        <p:spPr>
          <a:xfrm>
            <a:off x="1435015" y="1016000"/>
            <a:ext cx="3978813" cy="4023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CE064C-488E-4EB4-8784-7B6927F0019A}"/>
              </a:ext>
            </a:extLst>
          </p:cNvPr>
          <p:cNvSpPr/>
          <p:nvPr/>
        </p:nvSpPr>
        <p:spPr>
          <a:xfrm>
            <a:off x="449386" y="5237113"/>
            <a:ext cx="8643154" cy="746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ordia New"/>
              </a:rPr>
              <a:t>*</a:t>
            </a:r>
            <a:r>
              <a:rPr lang="ko-KR" altLang="en-US" sz="1400" dirty="0">
                <a:latin typeface="+mn-ea"/>
                <a:cs typeface="Cordia New"/>
              </a:rPr>
              <a:t>전문의가 </a:t>
            </a:r>
            <a:r>
              <a:rPr lang="en-US" altLang="ko-KR" sz="1400" dirty="0">
                <a:latin typeface="+mn-ea"/>
                <a:cs typeface="Cordia New"/>
              </a:rPr>
              <a:t>Patch</a:t>
            </a:r>
            <a:r>
              <a:rPr lang="ko-KR" altLang="en-US" sz="1400" dirty="0">
                <a:latin typeface="+mn-ea"/>
                <a:cs typeface="Cordia New"/>
              </a:rPr>
              <a:t> 재진단을 한 경우에 대해서만</a:t>
            </a:r>
            <a:r>
              <a:rPr lang="en-US" altLang="ko-KR" sz="1400" dirty="0">
                <a:latin typeface="+mn-ea"/>
                <a:cs typeface="Cordia New"/>
              </a:rPr>
              <a:t>, </a:t>
            </a:r>
            <a:r>
              <a:rPr lang="ko-KR" altLang="en-US" sz="1400" dirty="0">
                <a:latin typeface="+mn-ea"/>
                <a:cs typeface="Cordia New"/>
              </a:rPr>
              <a:t>모델의 패치 예측의 옮고 그름을 분별</a:t>
            </a:r>
            <a:r>
              <a:rPr lang="en-US" altLang="ko-KR" sz="1400" dirty="0">
                <a:latin typeface="+mn-ea"/>
                <a:cs typeface="Cordia New"/>
              </a:rPr>
              <a:t> </a:t>
            </a:r>
            <a:r>
              <a:rPr lang="ko-KR" altLang="en-US" sz="1400" dirty="0">
                <a:latin typeface="+mn-ea"/>
                <a:cs typeface="Cordia New"/>
              </a:rPr>
              <a:t>가능</a:t>
            </a:r>
            <a:endParaRPr lang="en-US" altLang="ko-KR" sz="14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ordia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2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A5A34A-84CC-4920-A644-D6C29EE09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21206"/>
              </p:ext>
            </p:extLst>
          </p:nvPr>
        </p:nvGraphicFramePr>
        <p:xfrm>
          <a:off x="500846" y="1058917"/>
          <a:ext cx="7998184" cy="39438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017">
                  <a:extLst>
                    <a:ext uri="{9D8B030D-6E8A-4147-A177-3AD203B41FA5}">
                      <a16:colId xmlns:a16="http://schemas.microsoft.com/office/drawing/2014/main" val="333271703"/>
                    </a:ext>
                  </a:extLst>
                </a:gridCol>
                <a:gridCol w="579385">
                  <a:extLst>
                    <a:ext uri="{9D8B030D-6E8A-4147-A177-3AD203B41FA5}">
                      <a16:colId xmlns:a16="http://schemas.microsoft.com/office/drawing/2014/main" val="260171334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715014726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064197559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2234848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427732915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90158256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1129325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9844190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80755973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2512947519"/>
                    </a:ext>
                  </a:extLst>
                </a:gridCol>
              </a:tblGrid>
              <a:tr h="34957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Correct &amp; Recommend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False relabeling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Model only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No recommend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2028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WSI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Total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079965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590(189/401)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06937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23460"/>
                  </a:ext>
                </a:extLst>
              </a:tr>
              <a:tr h="2225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63973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404(141/263)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073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62(11/51)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11(8/3)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21(9/12)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706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658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256(61/195)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8849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114(56/58)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75182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18(7/11)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3969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8(1/7)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65(31/34)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392(70/322)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32550"/>
                  </a:ext>
                </a:extLst>
              </a:tr>
              <a:tr h="71784"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63611"/>
                  </a:ext>
                </a:extLst>
              </a:tr>
              <a:tr h="283497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70(12/58)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84(417/76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572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(16.2%)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1876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(44.4%)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4428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00132"/>
                  </a:ext>
                </a:extLst>
              </a:tr>
              <a:tr h="374157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(2.46%)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1756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(39.65%)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55138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6E2EE5-7895-4D18-A7A5-F14A15EA16C6}"/>
              </a:ext>
            </a:extLst>
          </p:cNvPr>
          <p:cNvSpPr/>
          <p:nvPr/>
        </p:nvSpPr>
        <p:spPr>
          <a:xfrm>
            <a:off x="500846" y="5245029"/>
            <a:ext cx="864315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ordia New"/>
              </a:rPr>
              <a:t>Model </a:t>
            </a:r>
            <a:r>
              <a:rPr lang="ko-KR" altLang="en-US" sz="1600" dirty="0">
                <a:latin typeface="+mn-ea"/>
                <a:cs typeface="Cordia New"/>
              </a:rPr>
              <a:t>및</a:t>
            </a:r>
            <a:r>
              <a:rPr lang="en-US" altLang="ko-KR" sz="1600" dirty="0">
                <a:latin typeface="+mn-ea"/>
                <a:cs typeface="Cordia New"/>
              </a:rPr>
              <a:t> Oracle </a:t>
            </a:r>
            <a:r>
              <a:rPr lang="ko-KR" altLang="en-US" sz="1600" dirty="0">
                <a:latin typeface="+mn-ea"/>
                <a:cs typeface="Cordia New"/>
              </a:rPr>
              <a:t>간 추천의 차이가 존재한다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Oracle</a:t>
            </a:r>
            <a:r>
              <a:rPr lang="ko-KR" altLang="en-US" sz="1600" dirty="0">
                <a:latin typeface="+mn-ea"/>
                <a:cs typeface="Cordia New"/>
              </a:rPr>
              <a:t>이</a:t>
            </a:r>
            <a:r>
              <a:rPr lang="en-US" altLang="ko-KR" sz="1600" dirty="0">
                <a:latin typeface="+mn-ea"/>
                <a:cs typeface="Cordia New"/>
              </a:rPr>
              <a:t> </a:t>
            </a:r>
            <a:r>
              <a:rPr lang="ko-KR" altLang="en-US" sz="1600" dirty="0">
                <a:latin typeface="+mn-ea"/>
                <a:cs typeface="Cordia New"/>
              </a:rPr>
              <a:t>추천한 </a:t>
            </a:r>
            <a:r>
              <a:rPr lang="en-US" altLang="ko-KR" sz="1600" dirty="0">
                <a:latin typeface="+mn-ea"/>
                <a:cs typeface="Cordia New"/>
              </a:rPr>
              <a:t>1865</a:t>
            </a:r>
            <a:r>
              <a:rPr lang="ko-KR" altLang="en-US" sz="1600" dirty="0">
                <a:latin typeface="+mn-ea"/>
                <a:cs typeface="Cordia New"/>
              </a:rPr>
              <a:t>개의 </a:t>
            </a:r>
            <a:r>
              <a:rPr lang="en-US" altLang="ko-KR" sz="1600" dirty="0">
                <a:latin typeface="+mn-ea"/>
                <a:cs typeface="Cordia New"/>
              </a:rPr>
              <a:t>Patch </a:t>
            </a:r>
            <a:r>
              <a:rPr lang="ko-KR" altLang="en-US" sz="1600" dirty="0">
                <a:latin typeface="+mn-ea"/>
                <a:cs typeface="Cordia New"/>
              </a:rPr>
              <a:t>중 </a:t>
            </a:r>
            <a:r>
              <a:rPr lang="en-US" altLang="ko-KR" sz="1600" dirty="0">
                <a:latin typeface="+mn-ea"/>
                <a:cs typeface="Cordia New"/>
              </a:rPr>
              <a:t>1) Threshold </a:t>
            </a:r>
            <a:r>
              <a:rPr lang="ko-KR" altLang="en-US" sz="1600" dirty="0">
                <a:latin typeface="+mn-ea"/>
                <a:cs typeface="Cordia New"/>
              </a:rPr>
              <a:t>기반으로 </a:t>
            </a:r>
            <a:r>
              <a:rPr lang="en-US" altLang="ko-KR" sz="1600" dirty="0">
                <a:latin typeface="+mn-ea"/>
                <a:cs typeface="Cordia New"/>
              </a:rPr>
              <a:t>23%, </a:t>
            </a:r>
            <a:r>
              <a:rPr lang="ko-KR" altLang="en-US" sz="1600" dirty="0">
                <a:latin typeface="+mn-ea"/>
                <a:cs typeface="Cordia New"/>
              </a:rPr>
              <a:t> </a:t>
            </a:r>
            <a:r>
              <a:rPr lang="en-US" altLang="ko-KR" sz="1600" dirty="0">
                <a:latin typeface="+mn-ea"/>
                <a:cs typeface="Cordia New"/>
              </a:rPr>
              <a:t>2) Region base</a:t>
            </a:r>
            <a:r>
              <a:rPr lang="ko-KR" altLang="en-US" sz="1600" dirty="0">
                <a:latin typeface="+mn-ea"/>
                <a:cs typeface="Cordia New"/>
              </a:rPr>
              <a:t> 추가 고려 시  </a:t>
            </a:r>
            <a:r>
              <a:rPr lang="en-US" altLang="ko-KR" sz="1600" dirty="0">
                <a:latin typeface="+mn-ea"/>
                <a:cs typeface="Cordia New"/>
              </a:rPr>
              <a:t>65.2%</a:t>
            </a:r>
            <a:r>
              <a:rPr lang="ko-KR" altLang="en-US" sz="1600" dirty="0">
                <a:latin typeface="+mn-ea"/>
                <a:cs typeface="Cordia New"/>
              </a:rPr>
              <a:t> 만이 </a:t>
            </a:r>
            <a:r>
              <a:rPr lang="en-US" altLang="ko-KR" sz="1600" dirty="0">
                <a:latin typeface="+mn-ea"/>
                <a:cs typeface="Cordia New"/>
              </a:rPr>
              <a:t>Model </a:t>
            </a:r>
            <a:r>
              <a:rPr lang="ko-KR" altLang="en-US" sz="1600" dirty="0">
                <a:latin typeface="+mn-ea"/>
                <a:cs typeface="Cordia New"/>
              </a:rPr>
              <a:t>추천과 겹친다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0ABAA7-3DC7-4BB0-A508-628A07D38987}"/>
              </a:ext>
            </a:extLst>
          </p:cNvPr>
          <p:cNvSpPr/>
          <p:nvPr/>
        </p:nvSpPr>
        <p:spPr>
          <a:xfrm>
            <a:off x="5442857" y="967185"/>
            <a:ext cx="3336875" cy="4141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FF06C5C-8E63-4267-A9D1-80FAC3EC1A54}"/>
              </a:ext>
            </a:extLst>
          </p:cNvPr>
          <p:cNvSpPr/>
          <p:nvPr/>
        </p:nvSpPr>
        <p:spPr>
          <a:xfrm>
            <a:off x="5508171" y="1059543"/>
            <a:ext cx="159658" cy="4005943"/>
          </a:xfrm>
          <a:custGeom>
            <a:avLst/>
            <a:gdLst>
              <a:gd name="connsiteX0" fmla="*/ 0 w 159658"/>
              <a:gd name="connsiteY0" fmla="*/ 4005943 h 4005943"/>
              <a:gd name="connsiteX1" fmla="*/ 0 w 159658"/>
              <a:gd name="connsiteY1" fmla="*/ 3236686 h 4005943"/>
              <a:gd name="connsiteX2" fmla="*/ 159658 w 159658"/>
              <a:gd name="connsiteY2" fmla="*/ 0 h 4005943"/>
              <a:gd name="connsiteX3" fmla="*/ 159658 w 159658"/>
              <a:gd name="connsiteY3" fmla="*/ 3998686 h 4005943"/>
              <a:gd name="connsiteX4" fmla="*/ 0 w 159658"/>
              <a:gd name="connsiteY4" fmla="*/ 4005943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58" h="4005943">
                <a:moveTo>
                  <a:pt x="0" y="4005943"/>
                </a:moveTo>
                <a:lnTo>
                  <a:pt x="0" y="3236686"/>
                </a:lnTo>
                <a:lnTo>
                  <a:pt x="159658" y="0"/>
                </a:lnTo>
                <a:lnTo>
                  <a:pt x="159658" y="3998686"/>
                </a:lnTo>
                <a:lnTo>
                  <a:pt x="0" y="4005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7A42E819-8B67-4C89-9AA7-EB554E4E5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396790"/>
              </p:ext>
            </p:extLst>
          </p:nvPr>
        </p:nvGraphicFramePr>
        <p:xfrm>
          <a:off x="5667829" y="1053330"/>
          <a:ext cx="3269872" cy="196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EFA0CE9C-A4FA-4BFD-9EB2-1D6D575DCA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118299"/>
              </p:ext>
            </p:extLst>
          </p:nvPr>
        </p:nvGraphicFramePr>
        <p:xfrm>
          <a:off x="5442858" y="2899141"/>
          <a:ext cx="3780972" cy="2268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492EB1-B159-4ED2-AACF-EAA901690E46}"/>
              </a:ext>
            </a:extLst>
          </p:cNvPr>
          <p:cNvSpPr/>
          <p:nvPr/>
        </p:nvSpPr>
        <p:spPr>
          <a:xfrm>
            <a:off x="1472542" y="4308104"/>
            <a:ext cx="1911927" cy="33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981652-1E92-4F33-A2DA-2002AF628515}"/>
              </a:ext>
            </a:extLst>
          </p:cNvPr>
          <p:cNvSpPr/>
          <p:nvPr/>
        </p:nvSpPr>
        <p:spPr>
          <a:xfrm>
            <a:off x="3475514" y="4308104"/>
            <a:ext cx="1911927" cy="33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7FB549DF-A738-44D7-A073-E9D72D644729}"/>
              </a:ext>
            </a:extLst>
          </p:cNvPr>
          <p:cNvCxnSpPr>
            <a:stCxn id="12" idx="0"/>
          </p:cNvCxnSpPr>
          <p:nvPr/>
        </p:nvCxnSpPr>
        <p:spPr>
          <a:xfrm rot="5400000" flipH="1" flipV="1">
            <a:off x="3364960" y="1177262"/>
            <a:ext cx="2194389" cy="406729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BC60198-5549-42E2-9157-14F8BDEB1631}"/>
              </a:ext>
            </a:extLst>
          </p:cNvPr>
          <p:cNvCxnSpPr/>
          <p:nvPr/>
        </p:nvCxnSpPr>
        <p:spPr>
          <a:xfrm flipV="1">
            <a:off x="4433455" y="4116779"/>
            <a:ext cx="2097974" cy="191325"/>
          </a:xfrm>
          <a:prstGeom prst="bentConnector3">
            <a:avLst>
              <a:gd name="adj1" fmla="val -37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49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A5A34A-84CC-4920-A644-D6C29EE09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80263"/>
              </p:ext>
            </p:extLst>
          </p:nvPr>
        </p:nvGraphicFramePr>
        <p:xfrm>
          <a:off x="500846" y="1058917"/>
          <a:ext cx="7998184" cy="39438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017">
                  <a:extLst>
                    <a:ext uri="{9D8B030D-6E8A-4147-A177-3AD203B41FA5}">
                      <a16:colId xmlns:a16="http://schemas.microsoft.com/office/drawing/2014/main" val="333271703"/>
                    </a:ext>
                  </a:extLst>
                </a:gridCol>
                <a:gridCol w="579385">
                  <a:extLst>
                    <a:ext uri="{9D8B030D-6E8A-4147-A177-3AD203B41FA5}">
                      <a16:colId xmlns:a16="http://schemas.microsoft.com/office/drawing/2014/main" val="260171334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715014726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064197559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2234848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427732915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90158256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1129325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9844190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80755973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2512947519"/>
                    </a:ext>
                  </a:extLst>
                </a:gridCol>
              </a:tblGrid>
              <a:tr h="34957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Correct &amp; Recommend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False relabeling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Model only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No recommend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2028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WSI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Total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079965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590(189/401)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06937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23460"/>
                  </a:ext>
                </a:extLst>
              </a:tr>
              <a:tr h="2225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63973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404(141/263)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073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62(11/51)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11(8/3)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21(9/12)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706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658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256(61/195)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8849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114(56/58)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75182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18(7/11)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3969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8(1/7)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65(31/34)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392(70/322)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32550"/>
                  </a:ext>
                </a:extLst>
              </a:tr>
              <a:tr h="71784"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63611"/>
                  </a:ext>
                </a:extLst>
              </a:tr>
              <a:tr h="283497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70(12/58)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84(417/76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572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(16.2%)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1876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(44.4%)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4428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00132"/>
                  </a:ext>
                </a:extLst>
              </a:tr>
              <a:tr h="374157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(2.46%)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1756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(39.65%)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5513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30ABAA7-3DC7-4BB0-A508-628A07D38987}"/>
              </a:ext>
            </a:extLst>
          </p:cNvPr>
          <p:cNvSpPr/>
          <p:nvPr/>
        </p:nvSpPr>
        <p:spPr>
          <a:xfrm>
            <a:off x="5442857" y="967185"/>
            <a:ext cx="3336875" cy="4141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FF06C5C-8E63-4267-A9D1-80FAC3EC1A54}"/>
              </a:ext>
            </a:extLst>
          </p:cNvPr>
          <p:cNvSpPr/>
          <p:nvPr/>
        </p:nvSpPr>
        <p:spPr>
          <a:xfrm>
            <a:off x="5508171" y="1059543"/>
            <a:ext cx="159658" cy="4005943"/>
          </a:xfrm>
          <a:custGeom>
            <a:avLst/>
            <a:gdLst>
              <a:gd name="connsiteX0" fmla="*/ 0 w 159658"/>
              <a:gd name="connsiteY0" fmla="*/ 4005943 h 4005943"/>
              <a:gd name="connsiteX1" fmla="*/ 0 w 159658"/>
              <a:gd name="connsiteY1" fmla="*/ 3236686 h 4005943"/>
              <a:gd name="connsiteX2" fmla="*/ 159658 w 159658"/>
              <a:gd name="connsiteY2" fmla="*/ 0 h 4005943"/>
              <a:gd name="connsiteX3" fmla="*/ 159658 w 159658"/>
              <a:gd name="connsiteY3" fmla="*/ 3998686 h 4005943"/>
              <a:gd name="connsiteX4" fmla="*/ 0 w 159658"/>
              <a:gd name="connsiteY4" fmla="*/ 4005943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58" h="4005943">
                <a:moveTo>
                  <a:pt x="0" y="4005943"/>
                </a:moveTo>
                <a:lnTo>
                  <a:pt x="0" y="3236686"/>
                </a:lnTo>
                <a:lnTo>
                  <a:pt x="159658" y="0"/>
                </a:lnTo>
                <a:lnTo>
                  <a:pt x="159658" y="3998686"/>
                </a:lnTo>
                <a:lnTo>
                  <a:pt x="0" y="4005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492EB1-B159-4ED2-AACF-EAA901690E46}"/>
              </a:ext>
            </a:extLst>
          </p:cNvPr>
          <p:cNvSpPr/>
          <p:nvPr/>
        </p:nvSpPr>
        <p:spPr>
          <a:xfrm>
            <a:off x="1435015" y="4603668"/>
            <a:ext cx="4007842" cy="461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5E0A8A-070C-4BD4-8070-AEE80E0FEC3C}"/>
              </a:ext>
            </a:extLst>
          </p:cNvPr>
          <p:cNvSpPr/>
          <p:nvPr/>
        </p:nvSpPr>
        <p:spPr>
          <a:xfrm>
            <a:off x="500846" y="5311999"/>
            <a:ext cx="8643154" cy="79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  <a:cs typeface="Cordia New"/>
              </a:rPr>
              <a:t>Oracle </a:t>
            </a:r>
            <a:r>
              <a:rPr lang="ko-KR" altLang="en-US" sz="1600" dirty="0">
                <a:latin typeface="+mn-ea"/>
                <a:cs typeface="Cordia New"/>
              </a:rPr>
              <a:t>추천의 대부분의 경우 모델이 잘못 예측한 경우가 대다수이다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모델이 맞춘 경우 대비</a:t>
            </a:r>
            <a:r>
              <a:rPr lang="en-US" altLang="ko-KR" sz="1600" dirty="0">
                <a:latin typeface="+mn-ea"/>
                <a:cs typeface="Cordia New"/>
              </a:rPr>
              <a:t>, </a:t>
            </a:r>
            <a:r>
              <a:rPr lang="ko-KR" altLang="en-US" sz="1600" dirty="0">
                <a:latin typeface="+mn-ea"/>
                <a:cs typeface="Cordia New"/>
              </a:rPr>
              <a:t>틀린 경우가 </a:t>
            </a:r>
            <a:r>
              <a:rPr lang="en-US" altLang="ko-KR" sz="1600" dirty="0">
                <a:latin typeface="+mn-ea"/>
                <a:cs typeface="Cordia New"/>
              </a:rPr>
              <a:t>16</a:t>
            </a:r>
            <a:r>
              <a:rPr lang="ko-KR" altLang="en-US" sz="1600" dirty="0">
                <a:latin typeface="+mn-ea"/>
                <a:cs typeface="Cordia New"/>
              </a:rPr>
              <a:t>배 가량 많다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8C856F2-5901-45D8-8A97-FA67DFB212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312884"/>
              </p:ext>
            </p:extLst>
          </p:nvPr>
        </p:nvGraphicFramePr>
        <p:xfrm>
          <a:off x="5099050" y="1694627"/>
          <a:ext cx="4533900" cy="267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159B0BA-3EB5-45CF-A5B5-D67ADBC7B966}"/>
              </a:ext>
            </a:extLst>
          </p:cNvPr>
          <p:cNvCxnSpPr>
            <a:cxnSpLocks/>
          </p:cNvCxnSpPr>
          <p:nvPr/>
        </p:nvCxnSpPr>
        <p:spPr>
          <a:xfrm flipV="1">
            <a:off x="3438936" y="2925288"/>
            <a:ext cx="3059103" cy="16920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693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A5A34A-84CC-4920-A644-D6C29EE09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24995"/>
              </p:ext>
            </p:extLst>
          </p:nvPr>
        </p:nvGraphicFramePr>
        <p:xfrm>
          <a:off x="500846" y="1058917"/>
          <a:ext cx="7998184" cy="39438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2017">
                  <a:extLst>
                    <a:ext uri="{9D8B030D-6E8A-4147-A177-3AD203B41FA5}">
                      <a16:colId xmlns:a16="http://schemas.microsoft.com/office/drawing/2014/main" val="333271703"/>
                    </a:ext>
                  </a:extLst>
                </a:gridCol>
                <a:gridCol w="579385">
                  <a:extLst>
                    <a:ext uri="{9D8B030D-6E8A-4147-A177-3AD203B41FA5}">
                      <a16:colId xmlns:a16="http://schemas.microsoft.com/office/drawing/2014/main" val="260171334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715014726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064197559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2234848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427732915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90158256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311293251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19844190"/>
                    </a:ext>
                  </a:extLst>
                </a:gridCol>
                <a:gridCol w="48841">
                  <a:extLst>
                    <a:ext uri="{9D8B030D-6E8A-4147-A177-3AD203B41FA5}">
                      <a16:colId xmlns:a16="http://schemas.microsoft.com/office/drawing/2014/main" val="807559732"/>
                    </a:ext>
                  </a:extLst>
                </a:gridCol>
                <a:gridCol w="991300">
                  <a:extLst>
                    <a:ext uri="{9D8B030D-6E8A-4147-A177-3AD203B41FA5}">
                      <a16:colId xmlns:a16="http://schemas.microsoft.com/office/drawing/2014/main" val="2512947519"/>
                    </a:ext>
                  </a:extLst>
                </a:gridCol>
              </a:tblGrid>
              <a:tr h="34957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Correct &amp; Recommend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False relabeling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107454" marR="107454" marT="53727" marB="5372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Model only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No recommend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12028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WSI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(GT)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Model &amp; Oracle recommend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Oracle only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Patch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(Model)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Total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079965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590(189/401)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06937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23460"/>
                  </a:ext>
                </a:extLst>
              </a:tr>
              <a:tr h="2225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63973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404(141/263)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073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62(11/51)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11(8/3)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21(9/12)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706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658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256(61/195)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88493"/>
                  </a:ext>
                </a:extLst>
              </a:tr>
              <a:tr h="2834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114(56/58)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751824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18(7/11)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396953"/>
                  </a:ext>
                </a:extLst>
              </a:tr>
              <a:tr h="2834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8(1/7)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65(31/34)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5804" marR="5804" marT="580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lt"/>
                        </a:rPr>
                        <a:t>392(70/322)</a:t>
                      </a:r>
                    </a:p>
                  </a:txBody>
                  <a:tcPr marL="5804" marR="5804" marT="5804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1564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32550"/>
                  </a:ext>
                </a:extLst>
              </a:tr>
              <a:tr h="71784"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04" marR="5804" marT="58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63611"/>
                  </a:ext>
                </a:extLst>
              </a:tr>
              <a:tr h="283497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42" marR="6842" marT="684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70(12/58)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84(417/76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7)</a:t>
                      </a: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572</a:t>
                      </a:r>
                    </a:p>
                  </a:txBody>
                  <a:tcPr marL="9496" marR="9496" marT="94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687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(16.2%)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1876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(44.4%)</a:t>
                      </a:r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4428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000132"/>
                  </a:ext>
                </a:extLst>
              </a:tr>
              <a:tr h="374157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2" marR="5822" marT="58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(2.46%)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1756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(39.65%)</a:t>
                      </a:r>
                    </a:p>
                  </a:txBody>
                  <a:tcPr marL="11193" marR="11193" marT="1119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496" marR="9496" marT="9496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5513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30ABAA7-3DC7-4BB0-A508-628A07D38987}"/>
              </a:ext>
            </a:extLst>
          </p:cNvPr>
          <p:cNvSpPr/>
          <p:nvPr/>
        </p:nvSpPr>
        <p:spPr>
          <a:xfrm>
            <a:off x="5442857" y="967185"/>
            <a:ext cx="3336875" cy="4141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FF06C5C-8E63-4267-A9D1-80FAC3EC1A54}"/>
              </a:ext>
            </a:extLst>
          </p:cNvPr>
          <p:cNvSpPr/>
          <p:nvPr/>
        </p:nvSpPr>
        <p:spPr>
          <a:xfrm>
            <a:off x="5508171" y="1059543"/>
            <a:ext cx="159658" cy="4005943"/>
          </a:xfrm>
          <a:custGeom>
            <a:avLst/>
            <a:gdLst>
              <a:gd name="connsiteX0" fmla="*/ 0 w 159658"/>
              <a:gd name="connsiteY0" fmla="*/ 4005943 h 4005943"/>
              <a:gd name="connsiteX1" fmla="*/ 0 w 159658"/>
              <a:gd name="connsiteY1" fmla="*/ 3236686 h 4005943"/>
              <a:gd name="connsiteX2" fmla="*/ 159658 w 159658"/>
              <a:gd name="connsiteY2" fmla="*/ 0 h 4005943"/>
              <a:gd name="connsiteX3" fmla="*/ 159658 w 159658"/>
              <a:gd name="connsiteY3" fmla="*/ 3998686 h 4005943"/>
              <a:gd name="connsiteX4" fmla="*/ 0 w 159658"/>
              <a:gd name="connsiteY4" fmla="*/ 4005943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58" h="4005943">
                <a:moveTo>
                  <a:pt x="0" y="4005943"/>
                </a:moveTo>
                <a:lnTo>
                  <a:pt x="0" y="3236686"/>
                </a:lnTo>
                <a:lnTo>
                  <a:pt x="159658" y="0"/>
                </a:lnTo>
                <a:lnTo>
                  <a:pt x="159658" y="3998686"/>
                </a:lnTo>
                <a:lnTo>
                  <a:pt x="0" y="40059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492EB1-B159-4ED2-AACF-EAA901690E46}"/>
              </a:ext>
            </a:extLst>
          </p:cNvPr>
          <p:cNvSpPr/>
          <p:nvPr/>
        </p:nvSpPr>
        <p:spPr>
          <a:xfrm>
            <a:off x="3439885" y="4330535"/>
            <a:ext cx="2002972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388E8D-D6A3-4D6F-9789-A714B376A007}"/>
              </a:ext>
            </a:extLst>
          </p:cNvPr>
          <p:cNvSpPr/>
          <p:nvPr/>
        </p:nvSpPr>
        <p:spPr>
          <a:xfrm>
            <a:off x="500846" y="5163373"/>
            <a:ext cx="8643154" cy="152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  <a:cs typeface="Cordia New"/>
              </a:rPr>
              <a:t>모델 스스로 예측이 틀릴 가능성을 식별하지 못한 경우</a:t>
            </a:r>
            <a:r>
              <a:rPr lang="en-US" altLang="ko-KR" sz="1600" dirty="0">
                <a:latin typeface="+mn-ea"/>
                <a:cs typeface="Cordia New"/>
              </a:rPr>
              <a:t>(False / Model Recommend x)</a:t>
            </a:r>
            <a:r>
              <a:rPr lang="ko-KR" altLang="en-US" sz="1600" dirty="0">
                <a:latin typeface="+mn-ea"/>
                <a:cs typeface="Cordia New"/>
              </a:rPr>
              <a:t>가 많으며</a:t>
            </a:r>
            <a:r>
              <a:rPr lang="en-US" altLang="ko-KR" sz="1600" dirty="0">
                <a:latin typeface="+mn-ea"/>
                <a:cs typeface="Cordia New"/>
              </a:rPr>
              <a:t>, </a:t>
            </a:r>
            <a:r>
              <a:rPr lang="ko-KR" altLang="en-US" sz="1600" dirty="0">
                <a:latin typeface="+mn-ea"/>
                <a:cs typeface="Cordia New"/>
              </a:rPr>
              <a:t>그중 대다수가 </a:t>
            </a:r>
            <a:r>
              <a:rPr lang="en-US" altLang="ko-KR" sz="1600" dirty="0">
                <a:latin typeface="+mn-ea"/>
                <a:cs typeface="Cordia New"/>
              </a:rPr>
              <a:t>N</a:t>
            </a:r>
            <a:r>
              <a:rPr lang="ko-KR" altLang="en-US" sz="1600" dirty="0">
                <a:latin typeface="+mn-ea"/>
                <a:cs typeface="Cordia New"/>
              </a:rPr>
              <a:t> 패치이다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모델이 예측 결과가 확실치 않은</a:t>
            </a:r>
            <a:r>
              <a:rPr lang="en-US" altLang="ko-KR" sz="1600" dirty="0">
                <a:latin typeface="+mn-ea"/>
                <a:cs typeface="Cordia New"/>
              </a:rPr>
              <a:t>(</a:t>
            </a:r>
            <a:r>
              <a:rPr lang="ko-KR" altLang="en-US" sz="1600" dirty="0">
                <a:latin typeface="+mn-ea"/>
                <a:cs typeface="Cordia New"/>
              </a:rPr>
              <a:t>낮은 </a:t>
            </a:r>
            <a:r>
              <a:rPr lang="en-US" altLang="ko-KR" sz="1600" dirty="0">
                <a:latin typeface="+mn-ea"/>
                <a:cs typeface="Cordia New"/>
              </a:rPr>
              <a:t>p-score </a:t>
            </a:r>
            <a:r>
              <a:rPr lang="ko-KR" altLang="en-US" sz="1600" dirty="0">
                <a:latin typeface="+mn-ea"/>
                <a:cs typeface="Cordia New"/>
              </a:rPr>
              <a:t>값</a:t>
            </a:r>
            <a:r>
              <a:rPr lang="en-US" altLang="ko-KR" sz="1600" dirty="0">
                <a:latin typeface="+mn-ea"/>
                <a:cs typeface="Cordia New"/>
              </a:rPr>
              <a:t>) 417</a:t>
            </a:r>
            <a:r>
              <a:rPr lang="ko-KR" altLang="en-US" sz="1600" dirty="0">
                <a:latin typeface="+mn-ea"/>
                <a:cs typeface="Cordia New"/>
              </a:rPr>
              <a:t>개 </a:t>
            </a:r>
            <a:r>
              <a:rPr lang="en-US" altLang="ko-KR" sz="1600" dirty="0">
                <a:latin typeface="+mn-ea"/>
                <a:cs typeface="Cordia New"/>
              </a:rPr>
              <a:t>Patch  </a:t>
            </a:r>
            <a:r>
              <a:rPr lang="ko-KR" altLang="en-US" sz="1600" dirty="0">
                <a:latin typeface="+mn-ea"/>
                <a:cs typeface="Cordia New"/>
              </a:rPr>
              <a:t>외에</a:t>
            </a:r>
            <a:r>
              <a:rPr lang="en-US" altLang="ko-KR" sz="1600" dirty="0">
                <a:latin typeface="+mn-ea"/>
                <a:cs typeface="Cordia New"/>
              </a:rPr>
              <a:t>, Overconfident </a:t>
            </a:r>
            <a:r>
              <a:rPr lang="ko-KR" altLang="en-US" sz="1600" dirty="0">
                <a:latin typeface="+mn-ea"/>
                <a:cs typeface="Cordia New"/>
              </a:rPr>
              <a:t>하게 잘못된 예측을 한 </a:t>
            </a:r>
            <a:r>
              <a:rPr lang="en-US" altLang="ko-KR" sz="1600" dirty="0">
                <a:latin typeface="+mn-ea"/>
                <a:cs typeface="Cordia New"/>
              </a:rPr>
              <a:t>1339</a:t>
            </a:r>
            <a:r>
              <a:rPr lang="ko-KR" altLang="en-US" sz="1600" dirty="0">
                <a:latin typeface="+mn-ea"/>
                <a:cs typeface="Cordia New"/>
              </a:rPr>
              <a:t>개의 </a:t>
            </a:r>
            <a:r>
              <a:rPr lang="en-US" altLang="ko-KR" sz="1600" dirty="0">
                <a:latin typeface="+mn-ea"/>
                <a:cs typeface="Cordia New"/>
              </a:rPr>
              <a:t>Patch</a:t>
            </a:r>
            <a:r>
              <a:rPr lang="ko-KR" altLang="en-US" sz="1600" dirty="0">
                <a:latin typeface="+mn-ea"/>
                <a:cs typeface="Cordia New"/>
              </a:rPr>
              <a:t>가 있다</a:t>
            </a:r>
            <a:r>
              <a:rPr lang="en-US" altLang="ko-KR" sz="1600" dirty="0">
                <a:latin typeface="+mn-ea"/>
                <a:cs typeface="Cordia New"/>
              </a:rPr>
              <a:t>. </a:t>
            </a:r>
            <a:r>
              <a:rPr lang="ko-KR" altLang="en-US" sz="1600" dirty="0">
                <a:latin typeface="+mn-ea"/>
                <a:cs typeface="Cordia New"/>
              </a:rPr>
              <a:t> </a:t>
            </a:r>
            <a:endParaRPr lang="en-US" altLang="ko-KR" sz="1600" dirty="0">
              <a:latin typeface="+mn-ea"/>
              <a:cs typeface="Cordia New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2989D917-67BF-4075-A622-5371F238E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302247"/>
              </p:ext>
            </p:extLst>
          </p:nvPr>
        </p:nvGraphicFramePr>
        <p:xfrm>
          <a:off x="5341256" y="2694492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4AA32B9D-D71B-4BE0-B83E-4D2C107F69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7189779"/>
              </p:ext>
            </p:extLst>
          </p:nvPr>
        </p:nvGraphicFramePr>
        <p:xfrm>
          <a:off x="5587998" y="755551"/>
          <a:ext cx="3621316" cy="2172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8E3B3C6-AFE5-431C-B047-0DBD60420B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83080" y="2133285"/>
            <a:ext cx="2331233" cy="2034640"/>
          </a:xfrm>
          <a:prstGeom prst="bentConnector3">
            <a:avLst>
              <a:gd name="adj1" fmla="val 10043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959295-1A40-47EB-802A-783B7890F5BE}"/>
              </a:ext>
            </a:extLst>
          </p:cNvPr>
          <p:cNvSpPr/>
          <p:nvPr/>
        </p:nvSpPr>
        <p:spPr>
          <a:xfrm>
            <a:off x="3454399" y="1789877"/>
            <a:ext cx="990270" cy="24779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B5C17F7-9580-44AB-97AD-BB59A36E94D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444669" y="3028854"/>
            <a:ext cx="2165451" cy="934234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76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UI </a:t>
            </a:r>
            <a:r>
              <a:rPr lang="ko-KR" altLang="en-US" sz="1600" b="1" dirty="0">
                <a:latin typeface="+mn-ea"/>
                <a:cs typeface="Cordia New"/>
              </a:rPr>
              <a:t>점검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pic>
        <p:nvPicPr>
          <p:cNvPr id="2" name="SEEGENEMEDICAL - Chrome 2023-02-02 09-45-49">
            <a:hlinkClick r:id="" action="ppaction://media"/>
            <a:extLst>
              <a:ext uri="{FF2B5EF4-FFF2-40B4-BE49-F238E27FC236}">
                <a16:creationId xmlns:a16="http://schemas.microsoft.com/office/drawing/2014/main" id="{B8E7818E-20BA-403B-9154-5AF95B46D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211" y="1099618"/>
            <a:ext cx="8714685" cy="52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0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진행 사항 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(summary)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1. </a:t>
            </a:r>
            <a:r>
              <a:rPr lang="ko-KR" altLang="en-US" sz="1400" b="1" dirty="0">
                <a:latin typeface="+mn-ea"/>
                <a:cs typeface="Cordia New"/>
              </a:rPr>
              <a:t>추천</a:t>
            </a:r>
            <a:r>
              <a:rPr lang="en-US" altLang="ko-KR" sz="1400" b="1" dirty="0">
                <a:latin typeface="+mn-ea"/>
                <a:cs typeface="Cordia New"/>
              </a:rPr>
              <a:t> </a:t>
            </a:r>
            <a:r>
              <a:rPr lang="ko-KR" altLang="en-US" sz="1400" b="1" dirty="0">
                <a:latin typeface="+mn-ea"/>
                <a:cs typeface="Cordia New"/>
              </a:rPr>
              <a:t>파트 </a:t>
            </a:r>
            <a:r>
              <a:rPr lang="en-US" altLang="ko-KR" sz="1400" b="1" dirty="0">
                <a:latin typeface="+mn-ea"/>
                <a:cs typeface="Cordia New"/>
              </a:rPr>
              <a:t>– UI /</a:t>
            </a:r>
            <a:r>
              <a:rPr lang="ko-KR" altLang="en-US" sz="1400" b="1" dirty="0">
                <a:latin typeface="+mn-ea"/>
                <a:cs typeface="Cordia New"/>
              </a:rPr>
              <a:t> 전문의 진단 테스트 점검 중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2819685"/>
            <a:ext cx="8829024" cy="29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2. </a:t>
            </a:r>
            <a:r>
              <a:rPr lang="ko-KR" altLang="en-US" sz="1400" b="1" dirty="0">
                <a:latin typeface="+mn-ea"/>
                <a:cs typeface="Cordia New"/>
              </a:rPr>
              <a:t>추천 파트 </a:t>
            </a:r>
            <a:r>
              <a:rPr lang="en-US" altLang="ko-KR" sz="1400" b="1" dirty="0">
                <a:latin typeface="+mn-ea"/>
                <a:cs typeface="Cordia New"/>
              </a:rPr>
              <a:t>– UI </a:t>
            </a:r>
            <a:r>
              <a:rPr lang="ko-KR" altLang="en-US" sz="1400" b="1" dirty="0">
                <a:latin typeface="+mn-ea"/>
                <a:cs typeface="Cordia New"/>
              </a:rPr>
              <a:t>버그 식별 </a:t>
            </a:r>
            <a:r>
              <a:rPr lang="en-US" altLang="ko-KR" sz="1400" b="1" dirty="0">
                <a:latin typeface="+mn-ea"/>
                <a:cs typeface="Cordia New"/>
              </a:rPr>
              <a:t>[</a:t>
            </a:r>
            <a:r>
              <a:rPr lang="ko-KR" altLang="en-US" sz="1400" b="1" dirty="0">
                <a:latin typeface="+mn-ea"/>
                <a:cs typeface="Cordia New"/>
              </a:rPr>
              <a:t>수정 완료</a:t>
            </a:r>
            <a:r>
              <a:rPr lang="en-US" altLang="ko-KR" sz="1400" b="1" dirty="0">
                <a:latin typeface="+mn-ea"/>
                <a:cs typeface="Cordia New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Filtering </a:t>
            </a:r>
            <a:r>
              <a:rPr lang="ko-KR" altLang="en-US" sz="1400" dirty="0">
                <a:latin typeface="+mn-ea"/>
                <a:cs typeface="Cordia New"/>
              </a:rPr>
              <a:t>기능 활성화 시 일부 데이터만 접근 가능 </a:t>
            </a:r>
            <a:endParaRPr lang="en-US" altLang="ko-KR" sz="1400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Patch</a:t>
            </a:r>
            <a:r>
              <a:rPr lang="ko-KR" altLang="en-US" sz="1400" dirty="0">
                <a:latin typeface="+mn-ea"/>
                <a:cs typeface="Cordia New"/>
              </a:rPr>
              <a:t>만 </a:t>
            </a:r>
            <a:r>
              <a:rPr lang="en-US" altLang="ko-KR" sz="1400" dirty="0">
                <a:latin typeface="+mn-ea"/>
                <a:cs typeface="Cordia New"/>
              </a:rPr>
              <a:t>labeling </a:t>
            </a:r>
            <a:r>
              <a:rPr lang="ko-KR" altLang="en-US" sz="1400" dirty="0">
                <a:latin typeface="+mn-ea"/>
                <a:cs typeface="Cordia New"/>
              </a:rPr>
              <a:t>된 경우 데이터에서 누락 식별</a:t>
            </a:r>
            <a:endParaRPr lang="en-US" altLang="ko-KR" sz="14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3. Training</a:t>
            </a:r>
            <a:r>
              <a:rPr lang="ko-KR" altLang="en-US" sz="1400" b="1" dirty="0">
                <a:latin typeface="+mn-ea"/>
                <a:cs typeface="Cordia New"/>
              </a:rPr>
              <a:t> </a:t>
            </a:r>
            <a:r>
              <a:rPr lang="en-US" altLang="ko-KR" sz="1400" b="1" dirty="0">
                <a:latin typeface="+mn-ea"/>
                <a:cs typeface="Cordia New"/>
              </a:rPr>
              <a:t>part</a:t>
            </a:r>
            <a:r>
              <a:rPr lang="ko-KR" altLang="en-US" sz="1400" b="1" dirty="0">
                <a:latin typeface="+mn-ea"/>
                <a:cs typeface="Cordia New"/>
              </a:rPr>
              <a:t> 점검 준비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3</a:t>
            </a:r>
            <a:r>
              <a:rPr lang="ko-KR" altLang="en-US" sz="1400" b="1" dirty="0">
                <a:latin typeface="+mn-ea"/>
                <a:cs typeface="Cordia New"/>
              </a:rPr>
              <a:t>일 </a:t>
            </a:r>
            <a:r>
              <a:rPr lang="en-US" altLang="ko-KR" sz="1400" b="1" dirty="0">
                <a:latin typeface="+mn-ea"/>
                <a:cs typeface="Cordia New"/>
              </a:rPr>
              <a:t>GPU </a:t>
            </a:r>
            <a:r>
              <a:rPr lang="ko-KR" altLang="en-US" sz="1400" b="1" dirty="0">
                <a:latin typeface="+mn-ea"/>
                <a:cs typeface="Cordia New"/>
              </a:rPr>
              <a:t>증축 예정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8</a:t>
            </a:r>
            <a:r>
              <a:rPr lang="ko-KR" altLang="en-US" sz="1400" b="1" dirty="0">
                <a:latin typeface="+mn-ea"/>
                <a:cs typeface="Cordia New"/>
              </a:rPr>
              <a:t>일 이후 </a:t>
            </a:r>
            <a:r>
              <a:rPr lang="en-US" altLang="ko-KR" sz="1400" b="1" dirty="0">
                <a:latin typeface="+mn-ea"/>
                <a:cs typeface="Cordia New"/>
              </a:rPr>
              <a:t>Active learning Training </a:t>
            </a:r>
            <a:r>
              <a:rPr lang="ko-KR" altLang="en-US" sz="1400" b="1" dirty="0">
                <a:latin typeface="+mn-ea"/>
                <a:cs typeface="Cordia New"/>
              </a:rPr>
              <a:t>파트 학습 가능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03496"/>
              </p:ext>
            </p:extLst>
          </p:nvPr>
        </p:nvGraphicFramePr>
        <p:xfrm>
          <a:off x="653140" y="1150043"/>
          <a:ext cx="7336973" cy="133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3336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WSI 38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개에 대해서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완료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Stomach : 34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 : 14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/ D : 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Colon : 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D 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전문의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차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결과 분석 중</a:t>
                      </a:r>
                      <a:endParaRPr lang="en-US" altLang="ko-KR" sz="1200" b="1" strike="noStrik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C240CA5-F2DE-4ACF-AB21-98AD189729A0}"/>
              </a:ext>
            </a:extLst>
          </p:cNvPr>
          <p:cNvSpPr/>
          <p:nvPr/>
        </p:nvSpPr>
        <p:spPr>
          <a:xfrm>
            <a:off x="5135525" y="1486037"/>
            <a:ext cx="63844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*Stomach WSI</a:t>
            </a:r>
            <a:r>
              <a:rPr lang="ko-KR" altLang="en-US" sz="1000" dirty="0">
                <a:latin typeface="+mn-ea"/>
              </a:rPr>
              <a:t>에 대해서 우선적으로 </a:t>
            </a:r>
            <a:r>
              <a:rPr lang="ko-KR" altLang="en-US" sz="1000" dirty="0" err="1">
                <a:latin typeface="+mn-ea"/>
              </a:rPr>
              <a:t>재진단</a:t>
            </a:r>
            <a:r>
              <a:rPr lang="ko-KR" altLang="en-US" sz="1000" dirty="0">
                <a:latin typeface="+mn-ea"/>
              </a:rPr>
              <a:t> 요청</a:t>
            </a:r>
          </a:p>
        </p:txBody>
      </p:sp>
    </p:spTree>
    <p:extLst>
      <p:ext uri="{BB962C8B-B14F-4D97-AF65-F5344CB8AC3E}">
        <p14:creationId xmlns:p14="http://schemas.microsoft.com/office/powerpoint/2010/main" val="258660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5880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논의 사항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1. [WSI] Stomach False N WSI</a:t>
            </a:r>
            <a:r>
              <a:rPr lang="ko-KR" altLang="en-US" sz="1600" dirty="0">
                <a:latin typeface="+mn-ea"/>
                <a:cs typeface="Cordia New"/>
              </a:rPr>
              <a:t>의 추천 패치</a:t>
            </a:r>
            <a:r>
              <a:rPr lang="en-US" altLang="ko-KR" sz="1600" dirty="0">
                <a:latin typeface="+mn-ea"/>
                <a:cs typeface="Cordia New"/>
              </a:rPr>
              <a:t> </a:t>
            </a:r>
            <a:r>
              <a:rPr lang="ko-KR" altLang="en-US" sz="1600" dirty="0">
                <a:latin typeface="+mn-ea"/>
                <a:cs typeface="Cordia New"/>
              </a:rPr>
              <a:t>자동 </a:t>
            </a:r>
            <a:r>
              <a:rPr lang="ko-KR" altLang="en-US" sz="1600" dirty="0" err="1">
                <a:latin typeface="+mn-ea"/>
                <a:cs typeface="Cordia New"/>
              </a:rPr>
              <a:t>라벨링</a:t>
            </a:r>
            <a:r>
              <a:rPr lang="en-US" altLang="ko-KR" sz="1600" dirty="0">
                <a:latin typeface="+mn-ea"/>
                <a:cs typeface="Cordia New"/>
              </a:rPr>
              <a:t>(N)</a:t>
            </a:r>
            <a:r>
              <a:rPr lang="ko-KR" altLang="en-US" sz="1600" dirty="0">
                <a:latin typeface="+mn-ea"/>
                <a:cs typeface="Cordia New"/>
              </a:rPr>
              <a:t> 대상 변경 건의</a:t>
            </a:r>
            <a:endParaRPr lang="en-US" altLang="ko-KR" sz="1600" u="sng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Cordia New"/>
              </a:rPr>
              <a:t>현재 </a:t>
            </a:r>
            <a:r>
              <a:rPr lang="en-US" altLang="ko-KR" sz="1400" dirty="0">
                <a:latin typeface="+mn-ea"/>
                <a:cs typeface="Cordia New"/>
              </a:rPr>
              <a:t>: Threshold base</a:t>
            </a:r>
            <a:r>
              <a:rPr lang="ko-KR" altLang="en-US" sz="1400" dirty="0">
                <a:latin typeface="+mn-ea"/>
                <a:cs typeface="Cordia New"/>
              </a:rPr>
              <a:t> 추천 패치에 한해 </a:t>
            </a:r>
            <a:r>
              <a:rPr lang="en-US" altLang="ko-KR" sz="1400" dirty="0">
                <a:latin typeface="+mn-ea"/>
                <a:cs typeface="Cordia New"/>
              </a:rPr>
              <a:t>N</a:t>
            </a:r>
            <a:r>
              <a:rPr lang="ko-KR" altLang="en-US" sz="1400" dirty="0">
                <a:latin typeface="+mn-ea"/>
                <a:cs typeface="Cordia New"/>
              </a:rPr>
              <a:t>으로 자동 </a:t>
            </a:r>
            <a:r>
              <a:rPr lang="ko-KR" altLang="en-US" sz="1400" dirty="0" err="1">
                <a:latin typeface="+mn-ea"/>
                <a:cs typeface="Cordia New"/>
              </a:rPr>
              <a:t>라벨링</a:t>
            </a:r>
            <a:r>
              <a:rPr lang="ko-KR" altLang="en-US" sz="1400" dirty="0">
                <a:latin typeface="+mn-ea"/>
                <a:cs typeface="Cordia New"/>
              </a:rPr>
              <a:t> 부여 </a:t>
            </a:r>
            <a:endParaRPr lang="en-US" altLang="ko-KR" sz="14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  <a:cs typeface="Cordia New"/>
              </a:rPr>
              <a:t>고려점</a:t>
            </a:r>
            <a:r>
              <a:rPr lang="ko-KR" altLang="en-US" sz="1400" dirty="0">
                <a:latin typeface="+mn-ea"/>
                <a:cs typeface="Cordia New"/>
              </a:rPr>
              <a:t> </a:t>
            </a:r>
            <a:r>
              <a:rPr lang="en-US" altLang="ko-KR" sz="1400" dirty="0">
                <a:latin typeface="+mn-ea"/>
                <a:cs typeface="Cordia New"/>
              </a:rPr>
              <a:t>: 1) Recommend patch</a:t>
            </a:r>
            <a:r>
              <a:rPr lang="ko-KR" altLang="en-US" sz="1400" dirty="0">
                <a:latin typeface="+mn-ea"/>
                <a:cs typeface="Cordia New"/>
              </a:rPr>
              <a:t>의 경우 예측 신뢰도가 낮은 </a:t>
            </a:r>
            <a:r>
              <a:rPr lang="en-US" altLang="ko-KR" sz="1400" dirty="0">
                <a:latin typeface="+mn-ea"/>
                <a:cs typeface="Cordia New"/>
              </a:rPr>
              <a:t>Patch</a:t>
            </a:r>
            <a:r>
              <a:rPr lang="ko-KR" altLang="en-US" sz="1400" dirty="0">
                <a:latin typeface="+mn-ea"/>
                <a:cs typeface="Cordia New"/>
              </a:rPr>
              <a:t>들로</a:t>
            </a:r>
            <a:r>
              <a:rPr lang="en-US" altLang="ko-KR" sz="1400" dirty="0">
                <a:latin typeface="+mn-ea"/>
                <a:cs typeface="Cordia New"/>
              </a:rPr>
              <a:t>, 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ordia New"/>
              </a:rPr>
              <a:t>	  </a:t>
            </a:r>
            <a:r>
              <a:rPr lang="ko-KR" altLang="en-US" sz="1400" dirty="0">
                <a:latin typeface="+mn-ea"/>
                <a:cs typeface="Cordia New"/>
              </a:rPr>
              <a:t>추천되지 않았으나 </a:t>
            </a:r>
            <a:r>
              <a:rPr lang="en-US" altLang="ko-KR" sz="1400" dirty="0">
                <a:latin typeface="+mn-ea"/>
                <a:cs typeface="Cordia New"/>
              </a:rPr>
              <a:t>M/D</a:t>
            </a:r>
            <a:r>
              <a:rPr lang="ko-KR" altLang="en-US" sz="1400" dirty="0">
                <a:latin typeface="+mn-ea"/>
                <a:cs typeface="Cordia New"/>
              </a:rPr>
              <a:t>로 </a:t>
            </a:r>
            <a:r>
              <a:rPr lang="ko-KR" altLang="en-US" sz="1400" dirty="0" err="1">
                <a:latin typeface="+mn-ea"/>
                <a:cs typeface="Cordia New"/>
              </a:rPr>
              <a:t>과신뢰하게</a:t>
            </a:r>
            <a:r>
              <a:rPr lang="ko-KR" altLang="en-US" sz="1400" dirty="0">
                <a:latin typeface="+mn-ea"/>
                <a:cs typeface="Cordia New"/>
              </a:rPr>
              <a:t> 예측한 </a:t>
            </a:r>
            <a:r>
              <a:rPr lang="en-US" altLang="ko-KR" sz="1400" dirty="0">
                <a:latin typeface="+mn-ea"/>
                <a:cs typeface="Cordia New"/>
              </a:rPr>
              <a:t>Patch</a:t>
            </a:r>
            <a:r>
              <a:rPr lang="ko-KR" altLang="en-US" sz="1400" dirty="0">
                <a:latin typeface="+mn-ea"/>
                <a:cs typeface="Cordia New"/>
              </a:rPr>
              <a:t>들을 </a:t>
            </a:r>
            <a:r>
              <a:rPr lang="ko-KR" altLang="en-US" sz="1400" dirty="0" err="1">
                <a:latin typeface="+mn-ea"/>
                <a:cs typeface="Cordia New"/>
              </a:rPr>
              <a:t>라벨링</a:t>
            </a:r>
            <a:r>
              <a:rPr lang="ko-KR" altLang="en-US" sz="1400" dirty="0">
                <a:latin typeface="+mn-ea"/>
                <a:cs typeface="Cordia New"/>
              </a:rPr>
              <a:t> 필요성 높음 </a:t>
            </a:r>
            <a:endParaRPr lang="en-US" altLang="ko-KR" sz="1400" dirty="0">
              <a:latin typeface="+mn-ea"/>
              <a:cs typeface="Cordia New"/>
            </a:endParaRPr>
          </a:p>
          <a:p>
            <a:pPr lvl="2">
              <a:lnSpc>
                <a:spcPct val="150000"/>
              </a:lnSpc>
            </a:pPr>
            <a:r>
              <a:rPr lang="en-US" altLang="ko-KR" sz="1400" dirty="0">
                <a:latin typeface="+mn-ea"/>
                <a:cs typeface="Cordia New"/>
              </a:rPr>
              <a:t>	 2) Threshold</a:t>
            </a:r>
            <a:r>
              <a:rPr lang="ko-KR" altLang="en-US" sz="1400" dirty="0">
                <a:latin typeface="+mn-ea"/>
                <a:cs typeface="Cordia New"/>
              </a:rPr>
              <a:t> </a:t>
            </a:r>
            <a:r>
              <a:rPr lang="en-US" altLang="ko-KR" sz="1400" dirty="0">
                <a:latin typeface="+mn-ea"/>
                <a:cs typeface="Cordia New"/>
              </a:rPr>
              <a:t>+</a:t>
            </a:r>
            <a:r>
              <a:rPr lang="ko-KR" altLang="en-US" sz="1400" dirty="0">
                <a:latin typeface="+mn-ea"/>
                <a:cs typeface="Cordia New"/>
              </a:rPr>
              <a:t> </a:t>
            </a:r>
            <a:r>
              <a:rPr lang="en-US" altLang="ko-KR" sz="1400" dirty="0">
                <a:latin typeface="+mn-ea"/>
                <a:cs typeface="Cordia New"/>
              </a:rPr>
              <a:t>Region</a:t>
            </a:r>
            <a:r>
              <a:rPr lang="ko-KR" altLang="en-US" sz="1400" dirty="0">
                <a:latin typeface="+mn-ea"/>
                <a:cs typeface="Cordia New"/>
              </a:rPr>
              <a:t> </a:t>
            </a:r>
            <a:r>
              <a:rPr lang="en-US" altLang="ko-KR" sz="1400" dirty="0">
                <a:latin typeface="+mn-ea"/>
                <a:cs typeface="Cordia New"/>
              </a:rPr>
              <a:t>base</a:t>
            </a:r>
            <a:r>
              <a:rPr lang="ko-KR" altLang="en-US" sz="1400" dirty="0">
                <a:latin typeface="+mn-ea"/>
                <a:cs typeface="Cordia New"/>
              </a:rPr>
              <a:t> 추천의 경우</a:t>
            </a:r>
            <a:r>
              <a:rPr lang="en-US" altLang="ko-KR" sz="1400" dirty="0">
                <a:latin typeface="+mn-ea"/>
                <a:cs typeface="Cordia New"/>
              </a:rPr>
              <a:t>, </a:t>
            </a:r>
            <a:r>
              <a:rPr lang="ko-KR" altLang="en-US" sz="1400" dirty="0">
                <a:latin typeface="+mn-ea"/>
                <a:cs typeface="Cordia New"/>
              </a:rPr>
              <a:t> 전문의의 선택과 </a:t>
            </a:r>
            <a:r>
              <a:rPr lang="en-US" altLang="ko-KR" sz="1400" dirty="0">
                <a:latin typeface="+mn-ea"/>
                <a:cs typeface="Cordia New"/>
              </a:rPr>
              <a:t>94.4% </a:t>
            </a:r>
            <a:r>
              <a:rPr lang="ko-KR" altLang="en-US" sz="1400" dirty="0">
                <a:latin typeface="+mn-ea"/>
                <a:cs typeface="Cordia New"/>
              </a:rPr>
              <a:t>일치함</a:t>
            </a:r>
            <a:endParaRPr lang="en-US" altLang="ko-KR" sz="14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[</a:t>
            </a:r>
            <a:r>
              <a:rPr lang="ko-KR" altLang="en-US" sz="1400" dirty="0">
                <a:latin typeface="+mn-ea"/>
                <a:cs typeface="Cordia New"/>
              </a:rPr>
              <a:t>제안</a:t>
            </a:r>
            <a:r>
              <a:rPr lang="en-US" altLang="ko-KR" sz="1400" dirty="0">
                <a:latin typeface="+mn-ea"/>
                <a:cs typeface="Cordia New"/>
              </a:rPr>
              <a:t>] Threshold  + Region base </a:t>
            </a:r>
            <a:r>
              <a:rPr lang="ko-KR" altLang="en-US" sz="1400" dirty="0">
                <a:latin typeface="+mn-ea"/>
                <a:cs typeface="Cordia New"/>
              </a:rPr>
              <a:t>추천 </a:t>
            </a:r>
            <a:r>
              <a:rPr lang="en-US" altLang="ko-KR" sz="1400" dirty="0">
                <a:latin typeface="+mn-ea"/>
                <a:cs typeface="Cordia New"/>
              </a:rPr>
              <a:t>Patch</a:t>
            </a:r>
            <a:r>
              <a:rPr lang="ko-KR" altLang="en-US" sz="1400" dirty="0">
                <a:latin typeface="+mn-ea"/>
                <a:cs typeface="Cordia New"/>
              </a:rPr>
              <a:t>에 대해 자동 </a:t>
            </a:r>
            <a:r>
              <a:rPr lang="ko-KR" altLang="en-US" sz="1400" dirty="0" err="1">
                <a:latin typeface="+mn-ea"/>
                <a:cs typeface="Cordia New"/>
              </a:rPr>
              <a:t>라벨링</a:t>
            </a:r>
            <a:r>
              <a:rPr lang="ko-KR" altLang="en-US" sz="1400" dirty="0">
                <a:latin typeface="+mn-ea"/>
                <a:cs typeface="Cordia New"/>
              </a:rPr>
              <a:t> 건의 </a:t>
            </a:r>
            <a:endParaRPr lang="en-US" altLang="ko-KR" sz="14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Cordia New"/>
              </a:rPr>
              <a:t>2. </a:t>
            </a:r>
            <a:r>
              <a:rPr lang="ko-KR" altLang="en-US" sz="1600" dirty="0">
                <a:latin typeface="+mn-ea"/>
                <a:cs typeface="Cordia New"/>
              </a:rPr>
              <a:t>전문의 </a:t>
            </a:r>
            <a:r>
              <a:rPr lang="ko-KR" altLang="en-US" sz="1600" dirty="0" err="1">
                <a:latin typeface="+mn-ea"/>
                <a:cs typeface="Cordia New"/>
              </a:rPr>
              <a:t>재진단</a:t>
            </a:r>
            <a:r>
              <a:rPr lang="ko-KR" altLang="en-US" sz="1600" dirty="0">
                <a:latin typeface="+mn-ea"/>
                <a:cs typeface="Cordia New"/>
              </a:rPr>
              <a:t> 간 소감 및 개선 방향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Cordia New"/>
              </a:rPr>
              <a:t>현재 </a:t>
            </a:r>
            <a:r>
              <a:rPr lang="en-US" altLang="ko-KR" sz="1400" dirty="0">
                <a:latin typeface="+mn-ea"/>
                <a:cs typeface="Cordia New"/>
              </a:rPr>
              <a:t>: </a:t>
            </a:r>
            <a:r>
              <a:rPr lang="ko-KR" altLang="en-US" sz="1400" dirty="0" err="1">
                <a:latin typeface="+mn-ea"/>
                <a:cs typeface="Cordia New"/>
              </a:rPr>
              <a:t>재진단</a:t>
            </a:r>
            <a:r>
              <a:rPr lang="ko-KR" altLang="en-US" sz="1400" dirty="0">
                <a:latin typeface="+mn-ea"/>
                <a:cs typeface="Cordia New"/>
              </a:rPr>
              <a:t> 간 </a:t>
            </a:r>
            <a:r>
              <a:rPr lang="en-US" altLang="ko-KR" sz="1400" dirty="0">
                <a:latin typeface="+mn-ea"/>
                <a:cs typeface="Cordia New"/>
              </a:rPr>
              <a:t>relabeling</a:t>
            </a:r>
            <a:r>
              <a:rPr lang="ko-KR" altLang="en-US" sz="1400" dirty="0">
                <a:latin typeface="+mn-ea"/>
                <a:cs typeface="Cordia New"/>
              </a:rPr>
              <a:t>된 </a:t>
            </a:r>
            <a:r>
              <a:rPr lang="en-US" altLang="ko-KR" sz="1400" dirty="0">
                <a:latin typeface="+mn-ea"/>
                <a:cs typeface="Cordia New"/>
              </a:rPr>
              <a:t>Patch</a:t>
            </a:r>
            <a:r>
              <a:rPr lang="ko-KR" altLang="en-US" sz="1400" dirty="0">
                <a:latin typeface="+mn-ea"/>
                <a:cs typeface="Cordia New"/>
              </a:rPr>
              <a:t>의 대다수가 모델이 잘못 예측된 </a:t>
            </a:r>
            <a:r>
              <a:rPr lang="en-US" altLang="ko-KR" sz="1400" dirty="0">
                <a:latin typeface="+mn-ea"/>
                <a:cs typeface="Cordia New"/>
              </a:rPr>
              <a:t>Patch</a:t>
            </a:r>
            <a:r>
              <a:rPr lang="ko-KR" altLang="en-US" sz="1400" dirty="0">
                <a:latin typeface="+mn-ea"/>
                <a:cs typeface="Cordia New"/>
              </a:rPr>
              <a:t>에 몰려 있음 </a:t>
            </a:r>
            <a:endParaRPr lang="en-US" altLang="ko-KR" sz="14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[</a:t>
            </a:r>
            <a:r>
              <a:rPr lang="ko-KR" altLang="en-US" sz="1400" dirty="0">
                <a:latin typeface="+mn-ea"/>
                <a:cs typeface="Cordia New"/>
              </a:rPr>
              <a:t>논의</a:t>
            </a:r>
            <a:r>
              <a:rPr lang="en-US" altLang="ko-KR" sz="1400" dirty="0">
                <a:latin typeface="+mn-ea"/>
                <a:cs typeface="Cordia New"/>
              </a:rPr>
              <a:t>] </a:t>
            </a:r>
            <a:r>
              <a:rPr lang="ko-KR" altLang="en-US" sz="1400" dirty="0" err="1">
                <a:latin typeface="+mn-ea"/>
                <a:cs typeface="Cordia New"/>
              </a:rPr>
              <a:t>재진단</a:t>
            </a:r>
            <a:r>
              <a:rPr lang="ko-KR" altLang="en-US" sz="1400" dirty="0">
                <a:latin typeface="+mn-ea"/>
                <a:cs typeface="Cordia New"/>
              </a:rPr>
              <a:t> 간 가이드라인을 어떻게 잡을 것인가</a:t>
            </a:r>
            <a:endParaRPr lang="en-US" altLang="ko-KR" sz="1400" dirty="0">
              <a:latin typeface="+mn-ea"/>
              <a:cs typeface="Cordia New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Ex) </a:t>
            </a:r>
            <a:r>
              <a:rPr lang="ko-KR" altLang="en-US" sz="1400" dirty="0">
                <a:latin typeface="+mn-ea"/>
              </a:rPr>
              <a:t>패치 </a:t>
            </a:r>
            <a:r>
              <a:rPr lang="en-US" altLang="ko-KR" sz="1400" dirty="0">
                <a:latin typeface="+mn-ea"/>
              </a:rPr>
              <a:t>relabeling </a:t>
            </a:r>
            <a:r>
              <a:rPr lang="ko-KR" altLang="en-US" sz="1400" dirty="0">
                <a:latin typeface="+mn-ea"/>
              </a:rPr>
              <a:t>기준 </a:t>
            </a:r>
            <a:endParaRPr lang="en-US" altLang="ko-KR" sz="1400" dirty="0">
              <a:latin typeface="+mn-ea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1). </a:t>
            </a:r>
            <a:r>
              <a:rPr lang="ko-KR" altLang="en-US" sz="1400" dirty="0">
                <a:latin typeface="+mn-ea"/>
              </a:rPr>
              <a:t>모델이 학습하면 좋을 패치 </a:t>
            </a:r>
            <a:r>
              <a:rPr lang="en-US" altLang="ko-KR" sz="1400" dirty="0">
                <a:latin typeface="+mn-ea"/>
              </a:rPr>
              <a:t>[Typical Case]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2). </a:t>
            </a:r>
            <a:r>
              <a:rPr lang="ko-KR" altLang="en-US" sz="1400" dirty="0">
                <a:latin typeface="+mn-ea"/>
              </a:rPr>
              <a:t>모델 예측이 틀린 패치</a:t>
            </a:r>
            <a:endParaRPr lang="en-US" altLang="ko-KR" sz="14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Ex) </a:t>
            </a:r>
            <a:r>
              <a:rPr lang="ko-KR" altLang="en-US" sz="1400" dirty="0">
                <a:latin typeface="+mn-ea"/>
              </a:rPr>
              <a:t>패치 </a:t>
            </a:r>
            <a:r>
              <a:rPr lang="en-US" altLang="ko-KR" sz="1400" dirty="0">
                <a:latin typeface="+mn-ea"/>
              </a:rPr>
              <a:t>relabeling </a:t>
            </a:r>
            <a:r>
              <a:rPr lang="ko-KR" altLang="en-US" sz="1400" dirty="0">
                <a:latin typeface="+mn-ea"/>
              </a:rPr>
              <a:t>정도 </a:t>
            </a:r>
            <a:endParaRPr lang="en-US" altLang="ko-KR" sz="1400" dirty="0">
              <a:latin typeface="+mn-ea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현재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매우 꼼꼼히 </a:t>
            </a:r>
            <a:r>
              <a:rPr lang="ko-KR" altLang="en-US" sz="1400" dirty="0" err="1">
                <a:latin typeface="+mn-ea"/>
              </a:rPr>
              <a:t>재진단하셔서</a:t>
            </a:r>
            <a:r>
              <a:rPr lang="ko-KR" altLang="en-US" sz="1400" dirty="0">
                <a:latin typeface="+mn-ea"/>
              </a:rPr>
              <a:t> 전체 패치 중 </a:t>
            </a:r>
            <a:r>
              <a:rPr lang="en-US" altLang="ko-KR" sz="1400" dirty="0">
                <a:latin typeface="+mn-ea"/>
              </a:rPr>
              <a:t>40% </a:t>
            </a:r>
            <a:r>
              <a:rPr lang="ko-KR" altLang="en-US" sz="1400" dirty="0">
                <a:latin typeface="+mn-ea"/>
              </a:rPr>
              <a:t>가량을 </a:t>
            </a:r>
            <a:r>
              <a:rPr lang="en-US" altLang="ko-KR" sz="1400" dirty="0">
                <a:latin typeface="+mn-ea"/>
              </a:rPr>
              <a:t>relabeling</a:t>
            </a:r>
            <a:r>
              <a:rPr lang="ko-KR" altLang="en-US" sz="1400" dirty="0">
                <a:latin typeface="+mn-ea"/>
              </a:rPr>
              <a:t> 하셨음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매일 </a:t>
            </a:r>
            <a:r>
              <a:rPr lang="en-US" altLang="ko-KR" sz="1400" dirty="0">
                <a:latin typeface="+mn-ea"/>
              </a:rPr>
              <a:t>120 WSI</a:t>
            </a:r>
            <a:r>
              <a:rPr lang="ko-KR" altLang="en-US" sz="1400" dirty="0">
                <a:latin typeface="+mn-ea"/>
              </a:rPr>
              <a:t>가 추천되어 이번만큼 꼼꼼히 </a:t>
            </a:r>
            <a:r>
              <a:rPr lang="ko-KR" altLang="en-US" sz="1400" dirty="0" err="1">
                <a:latin typeface="+mn-ea"/>
              </a:rPr>
              <a:t>재진단하는</a:t>
            </a:r>
            <a:r>
              <a:rPr lang="ko-KR" altLang="en-US" sz="1400" dirty="0">
                <a:latin typeface="+mn-ea"/>
              </a:rPr>
              <a:t> 것은 현실적인 한계가 있음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현실적인 패치 </a:t>
            </a:r>
            <a:r>
              <a:rPr lang="en-US" altLang="ko-KR" sz="1400" dirty="0">
                <a:latin typeface="+mn-ea"/>
              </a:rPr>
              <a:t>relabeling </a:t>
            </a:r>
            <a:r>
              <a:rPr lang="ko-KR" altLang="en-US" sz="1400" dirty="0">
                <a:latin typeface="+mn-ea"/>
              </a:rPr>
              <a:t>정도 논의 필요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전문의 </a:t>
            </a:r>
            <a:r>
              <a:rPr lang="ko-KR" altLang="en-US" sz="1600" b="1" dirty="0" err="1">
                <a:latin typeface="Calibri" panose="020F0502020204030204" pitchFamily="34" charset="0"/>
                <a:cs typeface="Cordia New"/>
              </a:rPr>
              <a:t>재진단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 결과 검토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A138BAA-F844-4B64-8179-203E4DF8D9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206" y="3963046"/>
          <a:ext cx="2733009" cy="20098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5715">
                  <a:extLst>
                    <a:ext uri="{9D8B030D-6E8A-4147-A177-3AD203B41FA5}">
                      <a16:colId xmlns:a16="http://schemas.microsoft.com/office/drawing/2014/main" val="328665490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84863056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3998158125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786864445"/>
                    </a:ext>
                  </a:extLst>
                </a:gridCol>
              </a:tblGrid>
              <a:tr h="28985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&lt;7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Correct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사례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Patch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61673" marR="61673" marT="30836" marB="3083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14889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63781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(5.1%)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(6.1%)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(11.3%)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746947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 base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78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(8.7%)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(18.2%)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(27.0%)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20928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239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(26.8%)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(34.7%)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(61.6%)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57120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(40.7%)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(59.2%)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891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0238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D7EF49C-6813-40B0-9BDC-28A85C59F29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27948" y="1078219"/>
          <a:ext cx="4392365" cy="2440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2765">
                  <a:extLst>
                    <a:ext uri="{9D8B030D-6E8A-4147-A177-3AD203B41FA5}">
                      <a16:colId xmlns:a16="http://schemas.microsoft.com/office/drawing/2014/main" val="3286654906"/>
                    </a:ext>
                  </a:extLst>
                </a:gridCol>
                <a:gridCol w="1043200">
                  <a:extLst>
                    <a:ext uri="{9D8B030D-6E8A-4147-A177-3AD203B41FA5}">
                      <a16:colId xmlns:a16="http://schemas.microsoft.com/office/drawing/2014/main" val="1848630566"/>
                    </a:ext>
                  </a:extLst>
                </a:gridCol>
                <a:gridCol w="1043200">
                  <a:extLst>
                    <a:ext uri="{9D8B030D-6E8A-4147-A177-3AD203B41FA5}">
                      <a16:colId xmlns:a16="http://schemas.microsoft.com/office/drawing/2014/main" val="3998158125"/>
                    </a:ext>
                  </a:extLst>
                </a:gridCol>
                <a:gridCol w="1043200">
                  <a:extLst>
                    <a:ext uri="{9D8B030D-6E8A-4147-A177-3AD203B41FA5}">
                      <a16:colId xmlns:a16="http://schemas.microsoft.com/office/drawing/2014/main" val="1786864445"/>
                    </a:ext>
                  </a:extLst>
                </a:gridCol>
              </a:tblGrid>
              <a:tr h="35198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&lt;9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 Class Patch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111040" marR="111040" marT="55520" marB="5552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14889"/>
                  </a:ext>
                </a:extLst>
              </a:tr>
              <a:tr h="444283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02" marR="7802" marT="780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802" marR="7802" marT="7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802" marR="7802" marT="7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7802" marR="7802" marT="780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63781"/>
                  </a:ext>
                </a:extLst>
              </a:tr>
              <a:tr h="444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 </a:t>
                      </a: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802" marR="7802" marT="780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(10.5%)</a:t>
                      </a:r>
                    </a:p>
                  </a:txBody>
                  <a:tcPr marL="7802" marR="7802" marT="7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(4.6%)</a:t>
                      </a:r>
                    </a:p>
                  </a:txBody>
                  <a:tcPr marL="7802" marR="7802" marT="7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(15.1%)</a:t>
                      </a:r>
                    </a:p>
                  </a:txBody>
                  <a:tcPr marL="7802" marR="7802" marT="780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746947"/>
                  </a:ext>
                </a:extLst>
              </a:tr>
              <a:tr h="444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 base </a:t>
                      </a: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7802" marR="7802" marT="780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(20.8%)</a:t>
                      </a:r>
                    </a:p>
                  </a:txBody>
                  <a:tcPr marL="7802" marR="7802" marT="7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(13.6%)</a:t>
                      </a:r>
                    </a:p>
                  </a:txBody>
                  <a:tcPr marL="7802" marR="7802" marT="7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(34.4%)</a:t>
                      </a:r>
                    </a:p>
                  </a:txBody>
                  <a:tcPr marL="7802" marR="7802" marT="780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209286"/>
                  </a:ext>
                </a:extLst>
              </a:tr>
              <a:tr h="3779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추천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7802" marR="7802" marT="780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(24.0%)</a:t>
                      </a:r>
                    </a:p>
                  </a:txBody>
                  <a:tcPr marL="7802" marR="7802" marT="7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(26.3%)</a:t>
                      </a:r>
                    </a:p>
                  </a:txBody>
                  <a:tcPr marL="7802" marR="7802" marT="7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(50.3%)</a:t>
                      </a:r>
                    </a:p>
                  </a:txBody>
                  <a:tcPr marL="7802" marR="7802" marT="780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571206"/>
                  </a:ext>
                </a:extLst>
              </a:tr>
              <a:tr h="377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7802" marR="7802" marT="780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(55.3%)</a:t>
                      </a:r>
                    </a:p>
                  </a:txBody>
                  <a:tcPr marL="7802" marR="7802" marT="7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(44.6%)</a:t>
                      </a:r>
                    </a:p>
                  </a:txBody>
                  <a:tcPr marL="7802" marR="7802" marT="78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1520</a:t>
                      </a:r>
                    </a:p>
                  </a:txBody>
                  <a:tcPr marL="7802" marR="7802" marT="7802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0238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DDA6539-6A48-483D-AF82-138EBCE3C2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33080" y="3963046"/>
          <a:ext cx="2733009" cy="20098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5715">
                  <a:extLst>
                    <a:ext uri="{9D8B030D-6E8A-4147-A177-3AD203B41FA5}">
                      <a16:colId xmlns:a16="http://schemas.microsoft.com/office/drawing/2014/main" val="328665490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84863056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3998158125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786864445"/>
                    </a:ext>
                  </a:extLst>
                </a:gridCol>
              </a:tblGrid>
              <a:tr h="28985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False(N) Class Patch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61673" marR="61673" marT="30836" marB="3083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14889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63781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(5.0%)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(15.1%)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(20.2%)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746947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 base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(2.0%)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(44.4%)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(46.4%)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20928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(15.1%)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(18.1%)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(33.3%)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57120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(22.2%)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(77.7%)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0238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4616205-0C08-4411-8460-6E0078E113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19954" y="3958249"/>
          <a:ext cx="2733009" cy="20098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5715">
                  <a:extLst>
                    <a:ext uri="{9D8B030D-6E8A-4147-A177-3AD203B41FA5}">
                      <a16:colId xmlns:a16="http://schemas.microsoft.com/office/drawing/2014/main" val="328665490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848630566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3998158125"/>
                    </a:ext>
                  </a:extLst>
                </a:gridCol>
                <a:gridCol w="649098">
                  <a:extLst>
                    <a:ext uri="{9D8B030D-6E8A-4147-A177-3AD203B41FA5}">
                      <a16:colId xmlns:a16="http://schemas.microsoft.com/office/drawing/2014/main" val="1786864445"/>
                    </a:ext>
                  </a:extLst>
                </a:gridCol>
              </a:tblGrid>
              <a:tr h="28985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False(D) Class Patch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61673" marR="61673" marT="30836" marB="3083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14889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전문의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63781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(20.5%)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(20.5%)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746947"/>
                  </a:ext>
                </a:extLst>
              </a:tr>
              <a:tr h="365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Region base </a:t>
                      </a: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(44.7%)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(44.7%)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20928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추천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(20.9%)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(13.7%)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(34.7%)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571206"/>
                  </a:ext>
                </a:extLst>
              </a:tr>
              <a:tr h="285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(86.2%)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(13.7%)</a:t>
                      </a:r>
                    </a:p>
                  </a:txBody>
                  <a:tcPr marL="6425" marR="6425" marT="6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</a:t>
                      </a:r>
                    </a:p>
                  </a:txBody>
                  <a:tcPr marL="6425" marR="6425" marT="64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02381"/>
                  </a:ext>
                </a:extLst>
              </a:tr>
            </a:tbl>
          </a:graphicData>
        </a:graphic>
      </p:graphicFrame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62D426E9-F79B-48B8-B5FC-9D4E80FFF625}"/>
              </a:ext>
            </a:extLst>
          </p:cNvPr>
          <p:cNvSpPr/>
          <p:nvPr/>
        </p:nvSpPr>
        <p:spPr>
          <a:xfrm>
            <a:off x="249382" y="3550722"/>
            <a:ext cx="8467106" cy="374073"/>
          </a:xfrm>
          <a:custGeom>
            <a:avLst/>
            <a:gdLst>
              <a:gd name="connsiteX0" fmla="*/ 0 w 8467106"/>
              <a:gd name="connsiteY0" fmla="*/ 374073 h 374073"/>
              <a:gd name="connsiteX1" fmla="*/ 8467106 w 8467106"/>
              <a:gd name="connsiteY1" fmla="*/ 374073 h 374073"/>
              <a:gd name="connsiteX2" fmla="*/ 6282047 w 8467106"/>
              <a:gd name="connsiteY2" fmla="*/ 0 h 374073"/>
              <a:gd name="connsiteX3" fmla="*/ 1894114 w 8467106"/>
              <a:gd name="connsiteY3" fmla="*/ 0 h 374073"/>
              <a:gd name="connsiteX4" fmla="*/ 0 w 8467106"/>
              <a:gd name="connsiteY4" fmla="*/ 374073 h 37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7106" h="374073">
                <a:moveTo>
                  <a:pt x="0" y="374073"/>
                </a:moveTo>
                <a:lnTo>
                  <a:pt x="8467106" y="374073"/>
                </a:lnTo>
                <a:lnTo>
                  <a:pt x="6282047" y="0"/>
                </a:lnTo>
                <a:lnTo>
                  <a:pt x="1894114" y="0"/>
                </a:lnTo>
                <a:lnTo>
                  <a:pt x="0" y="37407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7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045092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전문의 진단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1/9~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 초 예정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6370799"/>
            <a:ext cx="7099235" cy="487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진행 사항 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(summary)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1. </a:t>
            </a:r>
            <a:r>
              <a:rPr lang="ko-KR" altLang="en-US" sz="1400" b="1" dirty="0">
                <a:latin typeface="+mn-ea"/>
                <a:cs typeface="Cordia New"/>
              </a:rPr>
              <a:t>추천</a:t>
            </a:r>
            <a:r>
              <a:rPr lang="en-US" altLang="ko-KR" sz="1400" b="1" dirty="0">
                <a:latin typeface="+mn-ea"/>
                <a:cs typeface="Cordia New"/>
              </a:rPr>
              <a:t> </a:t>
            </a:r>
            <a:r>
              <a:rPr lang="ko-KR" altLang="en-US" sz="1400" b="1" dirty="0">
                <a:latin typeface="+mn-ea"/>
                <a:cs typeface="Cordia New"/>
              </a:rPr>
              <a:t>파트 </a:t>
            </a:r>
            <a:r>
              <a:rPr lang="en-US" altLang="ko-KR" sz="1400" b="1" dirty="0">
                <a:latin typeface="+mn-ea"/>
                <a:cs typeface="Cordia New"/>
              </a:rPr>
              <a:t>– UI /</a:t>
            </a:r>
            <a:r>
              <a:rPr lang="ko-KR" altLang="en-US" sz="1400" b="1" dirty="0">
                <a:latin typeface="+mn-ea"/>
                <a:cs typeface="Cordia New"/>
              </a:rPr>
              <a:t> 전문의 진단 테스트 점검 중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2819685"/>
            <a:ext cx="8829024" cy="29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2. </a:t>
            </a:r>
            <a:r>
              <a:rPr lang="ko-KR" altLang="en-US" sz="1400" b="1" dirty="0">
                <a:latin typeface="+mn-ea"/>
                <a:cs typeface="Cordia New"/>
              </a:rPr>
              <a:t>추천 파트 </a:t>
            </a:r>
            <a:r>
              <a:rPr lang="en-US" altLang="ko-KR" sz="1400" b="1" dirty="0">
                <a:latin typeface="+mn-ea"/>
                <a:cs typeface="Cordia New"/>
              </a:rPr>
              <a:t>– UI </a:t>
            </a:r>
            <a:r>
              <a:rPr lang="ko-KR" altLang="en-US" sz="1400" b="1" dirty="0">
                <a:latin typeface="+mn-ea"/>
                <a:cs typeface="Cordia New"/>
              </a:rPr>
              <a:t>버그 식별 </a:t>
            </a:r>
            <a:r>
              <a:rPr lang="en-US" altLang="ko-KR" sz="1400" b="1" dirty="0">
                <a:latin typeface="+mn-ea"/>
                <a:cs typeface="Cordia New"/>
              </a:rPr>
              <a:t>[</a:t>
            </a:r>
            <a:r>
              <a:rPr lang="ko-KR" altLang="en-US" sz="1400" b="1" dirty="0">
                <a:latin typeface="+mn-ea"/>
                <a:cs typeface="Cordia New"/>
              </a:rPr>
              <a:t>수정 완료</a:t>
            </a:r>
            <a:r>
              <a:rPr lang="en-US" altLang="ko-KR" sz="1400" b="1" dirty="0">
                <a:latin typeface="+mn-ea"/>
                <a:cs typeface="Cordia New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Filtering </a:t>
            </a:r>
            <a:r>
              <a:rPr lang="ko-KR" altLang="en-US" sz="1400" dirty="0">
                <a:latin typeface="+mn-ea"/>
                <a:cs typeface="Cordia New"/>
              </a:rPr>
              <a:t>기능 활성화 시 일부 데이터만 접근 가능 </a:t>
            </a:r>
            <a:endParaRPr lang="en-US" altLang="ko-KR" sz="1400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Cordia New"/>
              </a:rPr>
              <a:t>(</a:t>
            </a:r>
            <a:r>
              <a:rPr lang="ko-KR" altLang="en-US" sz="1400" dirty="0" err="1">
                <a:latin typeface="+mn-ea"/>
                <a:cs typeface="Cordia New"/>
              </a:rPr>
              <a:t>재학습</a:t>
            </a:r>
            <a:r>
              <a:rPr lang="ko-KR" altLang="en-US" sz="1400" dirty="0">
                <a:latin typeface="+mn-ea"/>
                <a:cs typeface="Cordia New"/>
              </a:rPr>
              <a:t> 추천 </a:t>
            </a:r>
            <a:r>
              <a:rPr lang="en-US" altLang="ko-KR" sz="1400" dirty="0">
                <a:latin typeface="+mn-ea"/>
                <a:cs typeface="Cordia New"/>
              </a:rPr>
              <a:t>List </a:t>
            </a:r>
            <a:r>
              <a:rPr lang="ko-KR" altLang="en-US" sz="1400" dirty="0">
                <a:latin typeface="+mn-ea"/>
                <a:cs typeface="Cordia New"/>
              </a:rPr>
              <a:t>버그</a:t>
            </a:r>
            <a:r>
              <a:rPr lang="en-US" altLang="ko-KR" sz="1400" dirty="0">
                <a:latin typeface="+mn-ea"/>
                <a:cs typeface="Cordia New"/>
              </a:rPr>
              <a:t>) Patch</a:t>
            </a:r>
            <a:r>
              <a:rPr lang="ko-KR" altLang="en-US" sz="1400" dirty="0">
                <a:latin typeface="+mn-ea"/>
                <a:cs typeface="Cordia New"/>
              </a:rPr>
              <a:t>만 </a:t>
            </a:r>
            <a:r>
              <a:rPr lang="en-US" altLang="ko-KR" sz="1400" dirty="0">
                <a:latin typeface="+mn-ea"/>
                <a:cs typeface="Cordia New"/>
              </a:rPr>
              <a:t>labeling </a:t>
            </a:r>
            <a:r>
              <a:rPr lang="ko-KR" altLang="en-US" sz="1400" dirty="0">
                <a:latin typeface="+mn-ea"/>
                <a:cs typeface="Cordia New"/>
              </a:rPr>
              <a:t>된 경우 데이터에서 누락 식별</a:t>
            </a:r>
            <a:endParaRPr lang="en-US" altLang="ko-KR" sz="14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  <a:cs typeface="Cordia New"/>
              </a:rPr>
              <a:t>3. Training</a:t>
            </a:r>
            <a:r>
              <a:rPr lang="ko-KR" altLang="en-US" sz="1400" b="1" dirty="0">
                <a:latin typeface="+mn-ea"/>
                <a:cs typeface="Cordia New"/>
              </a:rPr>
              <a:t> </a:t>
            </a:r>
            <a:r>
              <a:rPr lang="en-US" altLang="ko-KR" sz="1400" b="1" dirty="0">
                <a:latin typeface="+mn-ea"/>
                <a:cs typeface="Cordia New"/>
              </a:rPr>
              <a:t>part</a:t>
            </a:r>
            <a:r>
              <a:rPr lang="ko-KR" altLang="en-US" sz="1400" b="1" dirty="0">
                <a:latin typeface="+mn-ea"/>
                <a:cs typeface="Cordia New"/>
              </a:rPr>
              <a:t> 점검 준비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3</a:t>
            </a:r>
            <a:r>
              <a:rPr lang="ko-KR" altLang="en-US" sz="1400" b="1" dirty="0">
                <a:latin typeface="+mn-ea"/>
                <a:cs typeface="Cordia New"/>
              </a:rPr>
              <a:t>일 </a:t>
            </a:r>
            <a:r>
              <a:rPr lang="en-US" altLang="ko-KR" sz="1400" b="1" dirty="0">
                <a:latin typeface="+mn-ea"/>
                <a:cs typeface="Cordia New"/>
              </a:rPr>
              <a:t>GPU </a:t>
            </a:r>
            <a:r>
              <a:rPr lang="ko-KR" altLang="en-US" sz="1400" b="1" dirty="0">
                <a:latin typeface="+mn-ea"/>
                <a:cs typeface="Cordia New"/>
              </a:rPr>
              <a:t>증축 예정 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  <a:cs typeface="Cordia New"/>
              </a:rPr>
              <a:t>#226 </a:t>
            </a:r>
            <a:r>
              <a:rPr lang="ko-KR" altLang="en-US" sz="1400" b="1" dirty="0">
                <a:latin typeface="+mn-ea"/>
                <a:cs typeface="Cordia New"/>
              </a:rPr>
              <a:t>서버 </a:t>
            </a:r>
            <a:r>
              <a:rPr lang="en-US" altLang="ko-KR" sz="1400" b="1" dirty="0">
                <a:latin typeface="+mn-ea"/>
                <a:cs typeface="Cordia New"/>
              </a:rPr>
              <a:t>2</a:t>
            </a:r>
            <a:r>
              <a:rPr lang="ko-KR" altLang="en-US" sz="1400" b="1" dirty="0">
                <a:latin typeface="+mn-ea"/>
                <a:cs typeface="Cordia New"/>
              </a:rPr>
              <a:t>월 </a:t>
            </a:r>
            <a:r>
              <a:rPr lang="en-US" altLang="ko-KR" sz="1400" b="1" dirty="0">
                <a:latin typeface="+mn-ea"/>
                <a:cs typeface="Cordia New"/>
              </a:rPr>
              <a:t>8</a:t>
            </a:r>
            <a:r>
              <a:rPr lang="ko-KR" altLang="en-US" sz="1400" b="1" dirty="0">
                <a:latin typeface="+mn-ea"/>
                <a:cs typeface="Cordia New"/>
              </a:rPr>
              <a:t>일 이후 </a:t>
            </a:r>
            <a:r>
              <a:rPr lang="en-US" altLang="ko-KR" sz="1400" b="1" dirty="0">
                <a:latin typeface="+mn-ea"/>
                <a:cs typeface="Cordia New"/>
              </a:rPr>
              <a:t>Active learning Training </a:t>
            </a:r>
            <a:r>
              <a:rPr lang="ko-KR" altLang="en-US" sz="1400" b="1" dirty="0">
                <a:latin typeface="+mn-ea"/>
                <a:cs typeface="Cordia New"/>
              </a:rPr>
              <a:t>파트 학습 가능</a:t>
            </a:r>
            <a:endParaRPr lang="en-US" altLang="ko-KR" sz="1400" b="1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+mn-ea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136279"/>
              </p:ext>
            </p:extLst>
          </p:nvPr>
        </p:nvGraphicFramePr>
        <p:xfrm>
          <a:off x="653140" y="1150043"/>
          <a:ext cx="7336973" cy="1333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3336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WSI 38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개에 대해서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완료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Stomach : 34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 : 14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/ D : 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Colon : 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(N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D :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전문의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재진단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결과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분석중</a:t>
                      </a:r>
                      <a:endParaRPr lang="en-US" altLang="ko-KR" sz="1200" b="1" strike="noStrik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C240CA5-F2DE-4ACF-AB21-98AD189729A0}"/>
              </a:ext>
            </a:extLst>
          </p:cNvPr>
          <p:cNvSpPr/>
          <p:nvPr/>
        </p:nvSpPr>
        <p:spPr>
          <a:xfrm>
            <a:off x="5135525" y="1486037"/>
            <a:ext cx="63844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*Stomach WSI</a:t>
            </a:r>
            <a:r>
              <a:rPr lang="ko-KR" altLang="en-US" sz="1000" dirty="0">
                <a:latin typeface="+mn-ea"/>
              </a:rPr>
              <a:t>에 대해서 우선적으로 </a:t>
            </a:r>
            <a:r>
              <a:rPr lang="ko-KR" altLang="en-US" sz="1000" dirty="0" err="1">
                <a:latin typeface="+mn-ea"/>
              </a:rPr>
              <a:t>재진단</a:t>
            </a:r>
            <a:r>
              <a:rPr lang="ko-KR" altLang="en-US" sz="1000" dirty="0">
                <a:latin typeface="+mn-ea"/>
              </a:rPr>
              <a:t> 요청</a:t>
            </a:r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5209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검토 </a:t>
            </a: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Cordia New"/>
              </a:rPr>
              <a:t>전문의</a:t>
            </a:r>
            <a:r>
              <a:rPr lang="en-US" altLang="ko-KR" sz="1600" dirty="0">
                <a:latin typeface="+mn-ea"/>
                <a:cs typeface="Cordia New"/>
              </a:rPr>
              <a:t> </a:t>
            </a:r>
            <a:r>
              <a:rPr lang="ko-KR" altLang="en-US" sz="1600" dirty="0" err="1">
                <a:latin typeface="+mn-ea"/>
                <a:cs typeface="Cordia New"/>
              </a:rPr>
              <a:t>재진단</a:t>
            </a:r>
            <a:r>
              <a:rPr lang="ko-KR" altLang="en-US" sz="1600" dirty="0">
                <a:latin typeface="+mn-ea"/>
                <a:cs typeface="Cordia New"/>
              </a:rPr>
              <a:t> 검토 목적 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'</a:t>
            </a:r>
            <a:r>
              <a:rPr lang="ko-KR" altLang="en-US" sz="1400" dirty="0">
                <a:latin typeface="+mn-ea"/>
              </a:rPr>
              <a:t>모델이 학습에 필요하다고 생각하는 패치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추천된 패치</a:t>
            </a:r>
            <a:r>
              <a:rPr lang="en-US" altLang="ko-KR" sz="1400" dirty="0">
                <a:latin typeface="+mn-ea"/>
              </a:rPr>
              <a:t>)’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vs</a:t>
            </a:r>
            <a:r>
              <a:rPr lang="ko-KR" altLang="en-US" sz="1400" dirty="0">
                <a:latin typeface="+mn-ea"/>
              </a:rPr>
              <a:t> </a:t>
            </a:r>
            <a:r>
              <a:rPr lang="en-US" altLang="ko-KR" sz="1400" dirty="0">
                <a:latin typeface="+mn-ea"/>
              </a:rPr>
              <a:t>'</a:t>
            </a:r>
            <a:r>
              <a:rPr lang="ko-KR" altLang="en-US" sz="1400" dirty="0">
                <a:latin typeface="+mn-ea"/>
              </a:rPr>
              <a:t>전문가 입장에서 학습이 필요하다고 생각되는 패치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전문의 선택</a:t>
            </a:r>
            <a:r>
              <a:rPr lang="en-US" altLang="ko-KR" sz="1400" dirty="0">
                <a:latin typeface="+mn-ea"/>
              </a:rPr>
              <a:t>)’  </a:t>
            </a:r>
            <a:r>
              <a:rPr lang="ko-KR" altLang="en-US" sz="1400" dirty="0">
                <a:latin typeface="+mn-ea"/>
              </a:rPr>
              <a:t>간의 일치 정도를 확인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n-ea"/>
                <a:cs typeface="Cordia New"/>
              </a:rPr>
              <a:t>재진단</a:t>
            </a:r>
            <a:r>
              <a:rPr lang="ko-KR" altLang="en-US" sz="1600" dirty="0">
                <a:latin typeface="+mn-ea"/>
                <a:cs typeface="Cordia New"/>
              </a:rPr>
              <a:t> 가이드라인 </a:t>
            </a:r>
            <a:r>
              <a:rPr lang="en-US" altLang="ko-KR" sz="1600" dirty="0">
                <a:latin typeface="+mn-ea"/>
                <a:cs typeface="Cordia New"/>
              </a:rPr>
              <a:t>: </a:t>
            </a:r>
            <a:r>
              <a:rPr lang="ko-KR" altLang="en-US" sz="1600" b="1" dirty="0">
                <a:latin typeface="+mn-ea"/>
              </a:rPr>
              <a:t>전문의 주관적 판단 하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모델 학습에 도움이 될 패치 선택</a:t>
            </a:r>
            <a:endParaRPr lang="en-US" altLang="ko-KR" sz="1600" dirty="0">
              <a:latin typeface="+mn-ea"/>
              <a:cs typeface="Cordia New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</a:rPr>
              <a:t>‘</a:t>
            </a:r>
            <a:r>
              <a:rPr lang="ko-KR" altLang="en-US" sz="1600" b="1" dirty="0">
                <a:latin typeface="+mn-ea"/>
              </a:rPr>
              <a:t>전문의 입장</a:t>
            </a:r>
            <a:r>
              <a:rPr lang="en-US" altLang="ko-KR" sz="1600" b="1" dirty="0">
                <a:latin typeface="+mn-ea"/>
              </a:rPr>
              <a:t>’</a:t>
            </a:r>
            <a:r>
              <a:rPr lang="ko-KR" altLang="en-US" sz="1600" dirty="0">
                <a:latin typeface="+mn-ea"/>
              </a:rPr>
              <a:t>에서 모델의 학습에 도움이 </a:t>
            </a:r>
            <a:r>
              <a:rPr lang="ko-KR" altLang="en-US" sz="1600" dirty="0" err="1">
                <a:latin typeface="+mn-ea"/>
              </a:rPr>
              <a:t>될만한</a:t>
            </a:r>
            <a:r>
              <a:rPr lang="ko-KR" altLang="en-US" sz="1600" dirty="0">
                <a:latin typeface="+mn-ea"/>
              </a:rPr>
              <a:t> 패치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학습이 꼭 필요해 보이는 패치를 선택하여 레이블링 부탁드리겠습니다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Ex 1). </a:t>
            </a:r>
            <a:r>
              <a:rPr lang="ko-KR" altLang="en-US" sz="1600" dirty="0">
                <a:latin typeface="+mn-ea"/>
              </a:rPr>
              <a:t>교본이 </a:t>
            </a:r>
            <a:r>
              <a:rPr lang="ko-KR" altLang="en-US" sz="1600" dirty="0" err="1">
                <a:latin typeface="+mn-ea"/>
              </a:rPr>
              <a:t>될만한</a:t>
            </a:r>
            <a:r>
              <a:rPr lang="ko-KR" altLang="en-US" sz="1600" dirty="0">
                <a:latin typeface="+mn-ea"/>
              </a:rPr>
              <a:t> 패치</a:t>
            </a:r>
            <a:r>
              <a:rPr lang="en-US" altLang="ko-KR" sz="1600" dirty="0">
                <a:latin typeface="+mn-ea"/>
              </a:rPr>
              <a:t>(typical case)</a:t>
            </a:r>
            <a:r>
              <a:rPr lang="ko-KR" altLang="en-US" sz="1600" dirty="0">
                <a:latin typeface="+mn-ea"/>
              </a:rPr>
              <a:t>인데 잘 </a:t>
            </a:r>
            <a:r>
              <a:rPr lang="ko-KR" altLang="en-US" sz="1600" dirty="0" err="1">
                <a:latin typeface="+mn-ea"/>
              </a:rPr>
              <a:t>모르는것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같을때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Ex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2). </a:t>
            </a:r>
            <a:r>
              <a:rPr lang="ko-KR" altLang="en-US" sz="1600" dirty="0">
                <a:latin typeface="+mn-ea"/>
              </a:rPr>
              <a:t>예측이 틀린 패치 중 틀려서는 안되는 패치</a:t>
            </a:r>
            <a:endParaRPr lang="en-US" altLang="ko-KR" sz="1600" dirty="0">
              <a:latin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추천된 패치는 참고하지 </a:t>
            </a:r>
            <a:r>
              <a:rPr lang="ko-KR" altLang="en-US" sz="1600" dirty="0" err="1">
                <a:latin typeface="+mn-ea"/>
              </a:rPr>
              <a:t>않으셔도</a:t>
            </a:r>
            <a:r>
              <a:rPr lang="ko-KR" altLang="en-US" sz="1600" dirty="0">
                <a:latin typeface="+mn-ea"/>
              </a:rPr>
              <a:t> 좋습니다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이로 인해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추천된 패치와 실제 </a:t>
            </a:r>
            <a:r>
              <a:rPr lang="ko-KR" altLang="en-US" sz="1600" dirty="0" err="1">
                <a:latin typeface="+mn-ea"/>
              </a:rPr>
              <a:t>레이블된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패치간의</a:t>
            </a:r>
            <a:r>
              <a:rPr lang="ko-KR" altLang="en-US" sz="1600" dirty="0">
                <a:latin typeface="+mn-ea"/>
              </a:rPr>
              <a:t> 다소 차이가 발생해도 무방합니다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88196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3B1CE6-D4F7-4BA3-B264-CC33282E4A64}"/>
              </a:ext>
            </a:extLst>
          </p:cNvPr>
          <p:cNvGrpSpPr/>
          <p:nvPr/>
        </p:nvGrpSpPr>
        <p:grpSpPr>
          <a:xfrm>
            <a:off x="148590" y="1492114"/>
            <a:ext cx="8973070" cy="3873772"/>
            <a:chOff x="148590" y="1224371"/>
            <a:chExt cx="8389756" cy="362194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C8CF7A8-DB83-4719-B164-B0EBF96C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90" y="1224371"/>
              <a:ext cx="5033895" cy="362194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9ED805-56AE-4D0F-9A3A-83C93FF0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2560" y="1224371"/>
              <a:ext cx="3295786" cy="326543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C0666B-1B6A-4384-AE7F-54DAE6AE81C2}"/>
                </a:ext>
              </a:extLst>
            </p:cNvPr>
            <p:cNvSpPr/>
            <p:nvPr/>
          </p:nvSpPr>
          <p:spPr>
            <a:xfrm>
              <a:off x="3820285" y="3940677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3D1378-9FDD-4E14-BD1D-A7109B8C0D5C}"/>
                </a:ext>
              </a:extLst>
            </p:cNvPr>
            <p:cNvSpPr/>
            <p:nvPr/>
          </p:nvSpPr>
          <p:spPr>
            <a:xfrm>
              <a:off x="3532158" y="3940677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0D7096B-1679-47DA-8A31-CE28873BB27B}"/>
                </a:ext>
              </a:extLst>
            </p:cNvPr>
            <p:cNvSpPr/>
            <p:nvPr/>
          </p:nvSpPr>
          <p:spPr>
            <a:xfrm>
              <a:off x="3532158" y="3648123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D42F64-AF5D-4471-879B-C6735CBFCF3A}"/>
                </a:ext>
              </a:extLst>
            </p:cNvPr>
            <p:cNvSpPr/>
            <p:nvPr/>
          </p:nvSpPr>
          <p:spPr>
            <a:xfrm>
              <a:off x="3820605" y="3648123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F33288-72F4-4999-8AD7-47AF054E1DCC}"/>
                </a:ext>
              </a:extLst>
            </p:cNvPr>
            <p:cNvSpPr/>
            <p:nvPr/>
          </p:nvSpPr>
          <p:spPr>
            <a:xfrm>
              <a:off x="4104658" y="3657646"/>
              <a:ext cx="186036" cy="188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8B2539-7CCE-420A-A92A-8A7A4B915E56}"/>
                </a:ext>
              </a:extLst>
            </p:cNvPr>
            <p:cNvSpPr/>
            <p:nvPr/>
          </p:nvSpPr>
          <p:spPr>
            <a:xfrm>
              <a:off x="7624056" y="3242028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C3A538-0808-4EF5-A1D4-406A9EA6633E}"/>
                </a:ext>
              </a:extLst>
            </p:cNvPr>
            <p:cNvSpPr/>
            <p:nvPr/>
          </p:nvSpPr>
          <p:spPr>
            <a:xfrm>
              <a:off x="7340003" y="2965396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B64C545-89E3-415A-9D31-3F45995849D9}"/>
                </a:ext>
              </a:extLst>
            </p:cNvPr>
            <p:cNvSpPr/>
            <p:nvPr/>
          </p:nvSpPr>
          <p:spPr>
            <a:xfrm>
              <a:off x="7624056" y="2974922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5AAFE3-B27A-4C6B-A571-70A6BCFA0D3B}"/>
                </a:ext>
              </a:extLst>
            </p:cNvPr>
            <p:cNvSpPr/>
            <p:nvPr/>
          </p:nvSpPr>
          <p:spPr>
            <a:xfrm>
              <a:off x="7340003" y="3242028"/>
              <a:ext cx="166655" cy="1691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C62C489-F333-41D5-9FF7-CF1954A9EED4}"/>
                </a:ext>
              </a:extLst>
            </p:cNvPr>
            <p:cNvSpPr/>
            <p:nvPr/>
          </p:nvSpPr>
          <p:spPr>
            <a:xfrm>
              <a:off x="239860" y="3715704"/>
              <a:ext cx="221664" cy="2249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07537-01D3-40D5-85A0-CAFB6C6B155D}"/>
              </a:ext>
            </a:extLst>
          </p:cNvPr>
          <p:cNvSpPr/>
          <p:nvPr/>
        </p:nvSpPr>
        <p:spPr>
          <a:xfrm>
            <a:off x="5638800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Model</a:t>
            </a:r>
            <a:r>
              <a:rPr lang="ko-KR" altLang="en-US" sz="1600" dirty="0">
                <a:solidFill>
                  <a:schemeClr val="tx1"/>
                </a:solidFill>
              </a:rPr>
              <a:t>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추천 했으나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Oracle</a:t>
            </a:r>
            <a:r>
              <a:rPr lang="ko-KR" altLang="en-US" sz="1600" dirty="0">
                <a:solidFill>
                  <a:schemeClr val="tx1"/>
                </a:solidFill>
              </a:rPr>
              <a:t>이 추천하지 않은 경우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5B4BFD-D3EF-4B68-A8A8-BF2659798731}"/>
              </a:ext>
            </a:extLst>
          </p:cNvPr>
          <p:cNvSpPr/>
          <p:nvPr/>
        </p:nvSpPr>
        <p:spPr>
          <a:xfrm>
            <a:off x="2274859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System</a:t>
            </a:r>
            <a:r>
              <a:rPr lang="ko-KR" altLang="en-US" sz="1600" dirty="0">
                <a:solidFill>
                  <a:schemeClr val="tx1"/>
                </a:solidFill>
              </a:rPr>
              <a:t> 추천과 </a:t>
            </a:r>
            <a:r>
              <a:rPr lang="en-US" altLang="ko-KR" sz="1600" dirty="0">
                <a:solidFill>
                  <a:schemeClr val="tx1"/>
                </a:solidFill>
              </a:rPr>
              <a:t>Oracle </a:t>
            </a:r>
            <a:r>
              <a:rPr lang="ko-KR" altLang="en-US" sz="1600" dirty="0">
                <a:solidFill>
                  <a:schemeClr val="tx1"/>
                </a:solidFill>
              </a:rPr>
              <a:t>추천이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일부 겹치는 경우</a:t>
            </a:r>
          </a:p>
        </p:txBody>
      </p:sp>
    </p:spTree>
    <p:extLst>
      <p:ext uri="{BB962C8B-B14F-4D97-AF65-F5344CB8AC3E}">
        <p14:creationId xmlns:p14="http://schemas.microsoft.com/office/powerpoint/2010/main" val="337374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A1B915-A8C1-4D4F-AF66-7C7F3C6C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12" y="1475744"/>
            <a:ext cx="5684559" cy="3571960"/>
          </a:xfrm>
          <a:prstGeom prst="rect">
            <a:avLst/>
          </a:prstGeom>
        </p:spPr>
      </p:pic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B64CC4-51A5-4811-8020-1886F2B06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5" y="7334642"/>
            <a:ext cx="6153490" cy="5156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7003E6-A632-48BB-9D47-AA382E87116E}"/>
              </a:ext>
            </a:extLst>
          </p:cNvPr>
          <p:cNvSpPr/>
          <p:nvPr/>
        </p:nvSpPr>
        <p:spPr>
          <a:xfrm>
            <a:off x="4926363" y="2152470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B3B01A-58CF-4080-A137-13F2DD8C5F81}"/>
              </a:ext>
            </a:extLst>
          </p:cNvPr>
          <p:cNvSpPr/>
          <p:nvPr/>
        </p:nvSpPr>
        <p:spPr>
          <a:xfrm>
            <a:off x="5263672" y="2506255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0B215-16E2-4042-82FB-22EFCCC08810}"/>
              </a:ext>
            </a:extLst>
          </p:cNvPr>
          <p:cNvSpPr/>
          <p:nvPr/>
        </p:nvSpPr>
        <p:spPr>
          <a:xfrm>
            <a:off x="4605758" y="2502626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7B2B4-AE61-4F04-9370-ADFBBCD5977F}"/>
              </a:ext>
            </a:extLst>
          </p:cNvPr>
          <p:cNvSpPr/>
          <p:nvPr/>
        </p:nvSpPr>
        <p:spPr>
          <a:xfrm>
            <a:off x="4926363" y="2833504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D130BC9-9769-4EBB-9B20-9110A5AFB6C2}"/>
              </a:ext>
            </a:extLst>
          </p:cNvPr>
          <p:cNvSpPr/>
          <p:nvPr/>
        </p:nvSpPr>
        <p:spPr>
          <a:xfrm>
            <a:off x="4926363" y="2510349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4360F6-ED43-4F70-BE66-3A239B550A74}"/>
              </a:ext>
            </a:extLst>
          </p:cNvPr>
          <p:cNvSpPr/>
          <p:nvPr/>
        </p:nvSpPr>
        <p:spPr>
          <a:xfrm>
            <a:off x="4267046" y="2510349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8FAD7A-07A9-46EF-8E3E-E52AE73CABFE}"/>
              </a:ext>
            </a:extLst>
          </p:cNvPr>
          <p:cNvSpPr/>
          <p:nvPr/>
        </p:nvSpPr>
        <p:spPr>
          <a:xfrm>
            <a:off x="4267046" y="2154283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B591DF-9510-41B0-80E4-A12167745C92}"/>
              </a:ext>
            </a:extLst>
          </p:cNvPr>
          <p:cNvSpPr/>
          <p:nvPr/>
        </p:nvSpPr>
        <p:spPr>
          <a:xfrm>
            <a:off x="4608460" y="2154283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F27042-18E0-449A-9F94-75F358E13EEC}"/>
              </a:ext>
            </a:extLst>
          </p:cNvPr>
          <p:cNvSpPr/>
          <p:nvPr/>
        </p:nvSpPr>
        <p:spPr>
          <a:xfrm>
            <a:off x="4267372" y="3823427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411E57-2D0B-426B-9891-81B2ABFF245B}"/>
              </a:ext>
            </a:extLst>
          </p:cNvPr>
          <p:cNvSpPr/>
          <p:nvPr/>
        </p:nvSpPr>
        <p:spPr>
          <a:xfrm>
            <a:off x="3922330" y="3828869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34A9AF-5AA7-45B1-AE3F-493C4DDD1326}"/>
              </a:ext>
            </a:extLst>
          </p:cNvPr>
          <p:cNvSpPr/>
          <p:nvPr/>
        </p:nvSpPr>
        <p:spPr>
          <a:xfrm>
            <a:off x="3922330" y="4177211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2E5BB5-841B-41A1-9892-3780045E2631}"/>
              </a:ext>
            </a:extLst>
          </p:cNvPr>
          <p:cNvSpPr/>
          <p:nvPr/>
        </p:nvSpPr>
        <p:spPr>
          <a:xfrm>
            <a:off x="4255232" y="4177211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F5B18C-1D45-460E-8E9A-AE8E96F5D6E4}"/>
              </a:ext>
            </a:extLst>
          </p:cNvPr>
          <p:cNvSpPr/>
          <p:nvPr/>
        </p:nvSpPr>
        <p:spPr>
          <a:xfrm>
            <a:off x="4591242" y="4177211"/>
            <a:ext cx="169297" cy="1718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727317-EF13-4A48-B62F-CDA13519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756" y="2274991"/>
            <a:ext cx="2492241" cy="185243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03FE6F15-A373-4329-9993-4EB5F7BE5C4D}"/>
              </a:ext>
            </a:extLst>
          </p:cNvPr>
          <p:cNvSpPr/>
          <p:nvPr/>
        </p:nvSpPr>
        <p:spPr>
          <a:xfrm>
            <a:off x="7887130" y="285274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ECA14B-A8A7-4A64-908E-39B55003F127}"/>
              </a:ext>
            </a:extLst>
          </p:cNvPr>
          <p:cNvSpPr/>
          <p:nvPr/>
        </p:nvSpPr>
        <p:spPr>
          <a:xfrm>
            <a:off x="7541191" y="2510349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5C9C18-9809-4CBE-B4BD-1167DF41337A}"/>
              </a:ext>
            </a:extLst>
          </p:cNvPr>
          <p:cNvSpPr/>
          <p:nvPr/>
        </p:nvSpPr>
        <p:spPr>
          <a:xfrm>
            <a:off x="7541191" y="285274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17B0D9D-9BD3-4FAE-8A3D-87173B862A51}"/>
              </a:ext>
            </a:extLst>
          </p:cNvPr>
          <p:cNvSpPr/>
          <p:nvPr/>
        </p:nvSpPr>
        <p:spPr>
          <a:xfrm>
            <a:off x="7195252" y="285274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83A26F-AD6E-478C-A46D-821070906B86}"/>
              </a:ext>
            </a:extLst>
          </p:cNvPr>
          <p:cNvSpPr/>
          <p:nvPr/>
        </p:nvSpPr>
        <p:spPr>
          <a:xfrm>
            <a:off x="7195252" y="2527821"/>
            <a:ext cx="181662" cy="184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E14A5-306C-4FBB-B9BF-773BD50E1C2A}"/>
              </a:ext>
            </a:extLst>
          </p:cNvPr>
          <p:cNvSpPr/>
          <p:nvPr/>
        </p:nvSpPr>
        <p:spPr>
          <a:xfrm>
            <a:off x="4229521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System</a:t>
            </a:r>
            <a:r>
              <a:rPr lang="ko-KR" altLang="en-US" sz="1600" dirty="0">
                <a:solidFill>
                  <a:schemeClr val="tx1"/>
                </a:solidFill>
              </a:rPr>
              <a:t> 추천과 </a:t>
            </a:r>
            <a:r>
              <a:rPr lang="en-US" altLang="ko-KR" sz="1600" dirty="0">
                <a:solidFill>
                  <a:schemeClr val="tx1"/>
                </a:solidFill>
              </a:rPr>
              <a:t>Oracle </a:t>
            </a:r>
            <a:r>
              <a:rPr lang="ko-KR" altLang="en-US" sz="1600" dirty="0">
                <a:solidFill>
                  <a:schemeClr val="tx1"/>
                </a:solidFill>
              </a:rPr>
              <a:t>추천이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일부 겹치는 경우</a:t>
            </a:r>
          </a:p>
        </p:txBody>
      </p:sp>
    </p:spTree>
    <p:extLst>
      <p:ext uri="{BB962C8B-B14F-4D97-AF65-F5344CB8AC3E}">
        <p14:creationId xmlns:p14="http://schemas.microsoft.com/office/powerpoint/2010/main" val="345003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Cordia New"/>
              </a:rPr>
              <a:t>추천</a:t>
            </a:r>
            <a:r>
              <a:rPr lang="en-US" altLang="ko-KR" sz="1600" b="1" dirty="0">
                <a:latin typeface="+mn-ea"/>
                <a:cs typeface="Cordia New"/>
              </a:rPr>
              <a:t> </a:t>
            </a:r>
            <a:r>
              <a:rPr lang="ko-KR" altLang="en-US" sz="1600" b="1" dirty="0">
                <a:latin typeface="+mn-ea"/>
                <a:cs typeface="Cordia New"/>
              </a:rPr>
              <a:t>파트 </a:t>
            </a:r>
            <a:r>
              <a:rPr lang="en-US" altLang="ko-KR" sz="1600" b="1" dirty="0">
                <a:latin typeface="+mn-ea"/>
                <a:cs typeface="Cordia New"/>
              </a:rPr>
              <a:t>– </a:t>
            </a:r>
            <a:r>
              <a:rPr lang="ko-KR" altLang="en-US" sz="1600" b="1" dirty="0">
                <a:latin typeface="+mn-ea"/>
                <a:cs typeface="Cordia New"/>
              </a:rPr>
              <a:t>전문의 </a:t>
            </a:r>
            <a:r>
              <a:rPr lang="ko-KR" altLang="en-US" sz="1600" b="1" dirty="0" err="1">
                <a:latin typeface="+mn-ea"/>
                <a:cs typeface="Cordia New"/>
              </a:rPr>
              <a:t>재진단</a:t>
            </a:r>
            <a:r>
              <a:rPr lang="ko-KR" altLang="en-US" sz="1600" b="1" dirty="0">
                <a:latin typeface="+mn-ea"/>
                <a:cs typeface="Cordia New"/>
              </a:rPr>
              <a:t> 결과 사전 검토 </a:t>
            </a: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cs typeface="Cordia New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3B1CE6-D4F7-4BA3-B264-CC33282E4A64}"/>
              </a:ext>
            </a:extLst>
          </p:cNvPr>
          <p:cNvGrpSpPr/>
          <p:nvPr/>
        </p:nvGrpSpPr>
        <p:grpSpPr>
          <a:xfrm>
            <a:off x="148590" y="1492114"/>
            <a:ext cx="8973070" cy="3873772"/>
            <a:chOff x="148590" y="1224371"/>
            <a:chExt cx="8389756" cy="362194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C8CF7A8-DB83-4719-B164-B0EBF96C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90" y="1224371"/>
              <a:ext cx="5033895" cy="362194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9ED805-56AE-4D0F-9A3A-83C93FF0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2560" y="1224371"/>
              <a:ext cx="3295786" cy="326543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C0666B-1B6A-4384-AE7F-54DAE6AE81C2}"/>
                </a:ext>
              </a:extLst>
            </p:cNvPr>
            <p:cNvSpPr/>
            <p:nvPr/>
          </p:nvSpPr>
          <p:spPr>
            <a:xfrm>
              <a:off x="3810107" y="3915230"/>
              <a:ext cx="221664" cy="2249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3D1378-9FDD-4E14-BD1D-A7109B8C0D5C}"/>
                </a:ext>
              </a:extLst>
            </p:cNvPr>
            <p:cNvSpPr/>
            <p:nvPr/>
          </p:nvSpPr>
          <p:spPr>
            <a:xfrm>
              <a:off x="3521980" y="3915230"/>
              <a:ext cx="221664" cy="2249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0D7096B-1679-47DA-8A31-CE28873BB27B}"/>
                </a:ext>
              </a:extLst>
            </p:cNvPr>
            <p:cNvSpPr/>
            <p:nvPr/>
          </p:nvSpPr>
          <p:spPr>
            <a:xfrm>
              <a:off x="3521980" y="3622676"/>
              <a:ext cx="221664" cy="2249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2D42F64-AF5D-4471-879B-C6735CBFCF3A}"/>
                </a:ext>
              </a:extLst>
            </p:cNvPr>
            <p:cNvSpPr/>
            <p:nvPr/>
          </p:nvSpPr>
          <p:spPr>
            <a:xfrm>
              <a:off x="3810427" y="3622676"/>
              <a:ext cx="221664" cy="2249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F33288-72F4-4999-8AD7-47AF054E1DCC}"/>
                </a:ext>
              </a:extLst>
            </p:cNvPr>
            <p:cNvSpPr/>
            <p:nvPr/>
          </p:nvSpPr>
          <p:spPr>
            <a:xfrm>
              <a:off x="4094479" y="3632201"/>
              <a:ext cx="221664" cy="2249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48B2539-7CCE-420A-A92A-8A7A4B915E56}"/>
                </a:ext>
              </a:extLst>
            </p:cNvPr>
            <p:cNvSpPr/>
            <p:nvPr/>
          </p:nvSpPr>
          <p:spPr>
            <a:xfrm>
              <a:off x="7613876" y="3216581"/>
              <a:ext cx="198571" cy="20153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C3A538-0808-4EF5-A1D4-406A9EA6633E}"/>
                </a:ext>
              </a:extLst>
            </p:cNvPr>
            <p:cNvSpPr/>
            <p:nvPr/>
          </p:nvSpPr>
          <p:spPr>
            <a:xfrm>
              <a:off x="7329824" y="2939950"/>
              <a:ext cx="198571" cy="20153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B64C545-89E3-415A-9D31-3F45995849D9}"/>
                </a:ext>
              </a:extLst>
            </p:cNvPr>
            <p:cNvSpPr/>
            <p:nvPr/>
          </p:nvSpPr>
          <p:spPr>
            <a:xfrm>
              <a:off x="7613876" y="2949475"/>
              <a:ext cx="198571" cy="20153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5AAFE3-B27A-4C6B-A571-70A6BCFA0D3B}"/>
                </a:ext>
              </a:extLst>
            </p:cNvPr>
            <p:cNvSpPr/>
            <p:nvPr/>
          </p:nvSpPr>
          <p:spPr>
            <a:xfrm>
              <a:off x="7329824" y="3216581"/>
              <a:ext cx="198571" cy="20153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07537-01D3-40D5-85A0-CAFB6C6B155D}"/>
              </a:ext>
            </a:extLst>
          </p:cNvPr>
          <p:cNvSpPr/>
          <p:nvPr/>
        </p:nvSpPr>
        <p:spPr>
          <a:xfrm>
            <a:off x="5638800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Model</a:t>
            </a:r>
            <a:r>
              <a:rPr lang="ko-KR" altLang="en-US" sz="1600" dirty="0">
                <a:solidFill>
                  <a:schemeClr val="tx1"/>
                </a:solidFill>
              </a:rPr>
              <a:t>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추천 했으나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Oracle</a:t>
            </a:r>
            <a:r>
              <a:rPr lang="ko-KR" altLang="en-US" sz="1600" dirty="0">
                <a:solidFill>
                  <a:schemeClr val="tx1"/>
                </a:solidFill>
              </a:rPr>
              <a:t>이 추천하지 않은 경우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5B4BFD-D3EF-4B68-A8A8-BF2659798731}"/>
              </a:ext>
            </a:extLst>
          </p:cNvPr>
          <p:cNvSpPr/>
          <p:nvPr/>
        </p:nvSpPr>
        <p:spPr>
          <a:xfrm>
            <a:off x="2274859" y="5401625"/>
            <a:ext cx="3200400" cy="10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System</a:t>
            </a:r>
            <a:r>
              <a:rPr lang="ko-KR" altLang="en-US" sz="1600" dirty="0">
                <a:solidFill>
                  <a:schemeClr val="tx1"/>
                </a:solidFill>
              </a:rPr>
              <a:t> 추천과 </a:t>
            </a:r>
            <a:r>
              <a:rPr lang="en-US" altLang="ko-KR" sz="1600" dirty="0">
                <a:solidFill>
                  <a:schemeClr val="tx1"/>
                </a:solidFill>
              </a:rPr>
              <a:t>Oracle </a:t>
            </a:r>
            <a:r>
              <a:rPr lang="ko-KR" altLang="en-US" sz="1600" dirty="0">
                <a:solidFill>
                  <a:schemeClr val="tx1"/>
                </a:solidFill>
              </a:rPr>
              <a:t>추천이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일부 겹치는 경우</a:t>
            </a:r>
          </a:p>
        </p:txBody>
      </p:sp>
    </p:spTree>
    <p:extLst>
      <p:ext uri="{BB962C8B-B14F-4D97-AF65-F5344CB8AC3E}">
        <p14:creationId xmlns:p14="http://schemas.microsoft.com/office/powerpoint/2010/main" val="1873606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</TotalTime>
  <Words>2959</Words>
  <Application>Microsoft Office PowerPoint</Application>
  <PresentationFormat>화면 슬라이드 쇼(4:3)</PresentationFormat>
  <Paragraphs>990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Times New Roman</vt:lpstr>
      <vt:lpstr>Calibri Light</vt:lpstr>
      <vt:lpstr>Cordia New</vt:lpstr>
      <vt:lpstr>NotoSansKR</vt:lpstr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41</cp:revision>
  <cp:lastPrinted>2023-02-02T11:16:36Z</cp:lastPrinted>
  <dcterms:created xsi:type="dcterms:W3CDTF">2023-02-02T01:27:57Z</dcterms:created>
  <dcterms:modified xsi:type="dcterms:W3CDTF">2023-02-03T04:15:11Z</dcterms:modified>
</cp:coreProperties>
</file>